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63" r:id="rId3"/>
    <p:sldId id="264" r:id="rId4"/>
    <p:sldId id="270" r:id="rId5"/>
    <p:sldId id="268" r:id="rId6"/>
    <p:sldId id="267" r:id="rId7"/>
    <p:sldId id="265" r:id="rId8"/>
    <p:sldId id="266" r:id="rId9"/>
    <p:sldId id="282" r:id="rId10"/>
    <p:sldId id="269" r:id="rId11"/>
    <p:sldId id="272" r:id="rId12"/>
    <p:sldId id="271" r:id="rId13"/>
    <p:sldId id="260" r:id="rId14"/>
    <p:sldId id="274" r:id="rId15"/>
    <p:sldId id="275" r:id="rId16"/>
    <p:sldId id="276" r:id="rId17"/>
    <p:sldId id="273" r:id="rId18"/>
    <p:sldId id="279" r:id="rId19"/>
    <p:sldId id="277" r:id="rId20"/>
    <p:sldId id="278" r:id="rId21"/>
    <p:sldId id="281" r:id="rId22"/>
    <p:sldId id="280" r:id="rId23"/>
    <p:sldId id="26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莎莎 周" initials="莎周" lastIdx="1" clrIdx="0">
    <p:extLst>
      <p:ext uri="{19B8F6BF-5375-455C-9EA6-DF929625EA0E}">
        <p15:presenceInfo xmlns:p15="http://schemas.microsoft.com/office/powerpoint/2012/main" userId="e99a8c50808909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77"/>
    <a:srgbClr val="40404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9"/>
    <p:restoredTop sz="96366"/>
  </p:normalViewPr>
  <p:slideViewPr>
    <p:cSldViewPr snapToGrid="0">
      <p:cViewPr varScale="1">
        <p:scale>
          <a:sx n="125" d="100"/>
          <a:sy n="125" d="100"/>
        </p:scale>
        <p:origin x="5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27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2D331-C112-E244-BDB0-E7DAF69C167F}" type="datetimeFigureOut">
              <a:rPr kumimoji="1" lang="zh-CN" altLang="en-US" smtClean="0"/>
              <a:t>2023/5/21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3FF70-0960-DD42-97B5-FAD40C2C81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90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3DA20-3340-47F2-8F69-CF0BF61921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FF70-0960-DD42-97B5-FAD40C2C818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616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44584" y="6359716"/>
            <a:ext cx="2743200" cy="365125"/>
          </a:xfrm>
        </p:spPr>
        <p:txBody>
          <a:bodyPr/>
          <a:lstStyle>
            <a:lvl1pPr>
              <a:defRPr sz="1800" b="1">
                <a:solidFill>
                  <a:srgbClr val="023781"/>
                </a:solidFill>
                <a:latin typeface="CMU SERIF UPRIGHT ITALIC UPRIGH" panose="02000603000000000000" pitchFamily="2" charset="0"/>
                <a:cs typeface="CMU SERIF UPRIGHT ITALIC UPRIGH" panose="02000603000000000000" pitchFamily="2" charset="0"/>
              </a:defRPr>
            </a:lvl1pPr>
          </a:lstStyle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‹#›</a:t>
            </a:fld>
            <a:endParaRPr kumimoji="1" lang="zh-CN" altLang="en-US" dirty="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8506709E-2001-283E-1A76-549010E6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25748"/>
            <a:ext cx="7391401" cy="643793"/>
          </a:xfrm>
        </p:spPr>
        <p:txBody>
          <a:bodyPr>
            <a:normAutofit/>
          </a:bodyPr>
          <a:lstStyle>
            <a:lvl1pPr>
              <a:defRPr sz="4000" b="0">
                <a:latin typeface="Gill Sans MT" panose="020B0502020104020203" pitchFamily="34" charset="0"/>
                <a:cs typeface="CMU Serif Roman" panose="02000603000000000000" pitchFamily="2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17F7DA1E-18CF-51FE-CC9E-AB50A15F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363"/>
            <a:ext cx="10515600" cy="5038423"/>
          </a:xfrm>
        </p:spPr>
        <p:txBody>
          <a:bodyPr>
            <a:normAutofit/>
          </a:bodyPr>
          <a:lstStyle>
            <a:lvl1pPr marL="407988" indent="-407988">
              <a:buFont typeface="系统字体常规体"/>
              <a:buChar char="❑"/>
              <a:tabLst/>
              <a:defRPr lang="zh-CN" altLang="en-US" sz="1800" baseline="0" dirty="0">
                <a:latin typeface="Oxygen Mono" panose="02000509030000090004" pitchFamily="49" charset="0"/>
                <a:ea typeface="Source Han Serif CN" panose="02020400000000000000" pitchFamily="18" charset="-128"/>
                <a:cs typeface="CMU Serif Roman" panose="02000603000000000000" pitchFamily="2" charset="0"/>
              </a:defRPr>
            </a:lvl1pPr>
            <a:lvl2pPr marL="852488" indent="-336550">
              <a:buSzPct val="70000"/>
              <a:buFont typeface="系统字体常规体"/>
              <a:buChar char="◇"/>
              <a:tabLst/>
              <a:defRPr lang="zh-CN" altLang="en-US" sz="1600" baseline="0" dirty="0">
                <a:latin typeface="Oxygen Mono" panose="02000509030000090004" pitchFamily="49" charset="0"/>
                <a:ea typeface="Source Han Serif CN" panose="02020400000000000000" pitchFamily="18" charset="-128"/>
                <a:cs typeface="CMU Serif Roman" panose="02000603000000000000" pitchFamily="2" charset="0"/>
              </a:defRPr>
            </a:lvl2pPr>
            <a:lvl3pPr>
              <a:defRPr lang="zh-CN" altLang="en-US" sz="1400" baseline="0" dirty="0">
                <a:latin typeface="Oxygen Mono" panose="02000509030000090004" pitchFamily="49" charset="0"/>
                <a:ea typeface="Source Han Serif CN" panose="02020400000000000000" pitchFamily="18" charset="-128"/>
                <a:cs typeface="CMU Serif Roman" panose="02000603000000000000" pitchFamily="2" charset="0"/>
              </a:defRPr>
            </a:lvl3pPr>
            <a:lvl4pPr>
              <a:defRPr lang="zh-CN" altLang="en-US" sz="1400" baseline="0" dirty="0">
                <a:latin typeface="Oxygen Mono" panose="02000509030000090004" pitchFamily="49" charset="0"/>
                <a:ea typeface="Source Han Serif CN" panose="02020400000000000000" pitchFamily="18" charset="-128"/>
                <a:cs typeface="CMU Serif Roman" panose="02000603000000000000" pitchFamily="2" charset="0"/>
              </a:defRPr>
            </a:lvl4pPr>
            <a:lvl5pPr>
              <a:defRPr lang="zh-CN" altLang="en-US" sz="1400" baseline="0" dirty="0">
                <a:latin typeface="Oxygen Mono" panose="02000509030000090004" pitchFamily="49" charset="0"/>
                <a:ea typeface="Source Han Serif CN" panose="02020400000000000000" pitchFamily="18" charset="-128"/>
                <a:cs typeface="CMU Serif Roman" panose="02000603000000000000" pitchFamily="2" charset="0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7994562-96AE-C0A3-4A02-729DDD424D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199" y="963199"/>
            <a:ext cx="7391401" cy="0"/>
          </a:xfrm>
          <a:prstGeom prst="line">
            <a:avLst/>
          </a:prstGeom>
          <a:ln w="28575">
            <a:solidFill>
              <a:srgbClr val="162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650701E-9E39-56EA-DF27-AC925C91B35C}"/>
              </a:ext>
            </a:extLst>
          </p:cNvPr>
          <p:cNvGrpSpPr/>
          <p:nvPr userDrawn="1"/>
        </p:nvGrpSpPr>
        <p:grpSpPr>
          <a:xfrm>
            <a:off x="270873" y="269219"/>
            <a:ext cx="823636" cy="823636"/>
            <a:chOff x="5089729" y="1797460"/>
            <a:chExt cx="2250090" cy="225009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FFBED95-6CF2-0194-4526-A3B1FFD50B8C}"/>
                </a:ext>
              </a:extLst>
            </p:cNvPr>
            <p:cNvSpPr/>
            <p:nvPr/>
          </p:nvSpPr>
          <p:spPr>
            <a:xfrm>
              <a:off x="5089729" y="1797460"/>
              <a:ext cx="2250090" cy="2250090"/>
            </a:xfrm>
            <a:prstGeom prst="rect">
              <a:avLst/>
            </a:prstGeom>
            <a:solidFill>
              <a:srgbClr val="162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Picture 7" descr="Icon&#10;&#10;Description automatically generated">
              <a:extLst>
                <a:ext uri="{FF2B5EF4-FFF2-40B4-BE49-F238E27FC236}">
                  <a16:creationId xmlns:a16="http://schemas.microsoft.com/office/drawing/2014/main" id="{4C4A46E5-FAE4-9BFE-83B2-0E6991AB2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9729" y="1800578"/>
              <a:ext cx="2250090" cy="2246972"/>
            </a:xfrm>
            <a:prstGeom prst="rect">
              <a:avLst/>
            </a:prstGeom>
            <a:effectLst/>
          </p:spPr>
        </p:pic>
      </p:grpSp>
      <p:pic>
        <p:nvPicPr>
          <p:cNvPr id="2" name="Picture 4" descr="Premium Vector | Cute shark logo mascot design illustration">
            <a:extLst>
              <a:ext uri="{FF2B5EF4-FFF2-40B4-BE49-F238E27FC236}">
                <a16:creationId xmlns:a16="http://schemas.microsoft.com/office/drawing/2014/main" id="{66685896-F18E-83D5-99FA-CE5875EFCE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52" t="23288" r="32991" b="37436"/>
          <a:stretch/>
        </p:blipFill>
        <p:spPr bwMode="auto">
          <a:xfrm>
            <a:off x="11602065" y="16316"/>
            <a:ext cx="589935" cy="66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6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2D63929-3429-4E59-584E-3036E1D1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D8F9FA-EA91-565C-0BC9-2350E72B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06538C-11C0-8D59-BFB2-5D21DF408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8171FE-F1D4-310C-2845-CC49BDAC7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94D9F1-E72F-7C0C-2EAD-2F083581E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08F3-33E4-C943-A44D-163E4FEA4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190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4.e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" Type="http://schemas.openxmlformats.org/officeDocument/2006/relationships/tags" Target="../tags/tag2.xml"/><Relationship Id="rId16" Type="http://schemas.openxmlformats.org/officeDocument/2006/relationships/image" Target="../media/image27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emf"/><Relationship Id="rId5" Type="http://schemas.openxmlformats.org/officeDocument/2006/relationships/tags" Target="../tags/tag5.xml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11.xml"/><Relationship Id="rId7" Type="http://schemas.openxmlformats.org/officeDocument/2006/relationships/image" Target="../media/image30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9.emf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17.xml"/><Relationship Id="rId7" Type="http://schemas.openxmlformats.org/officeDocument/2006/relationships/image" Target="../media/image38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emf"/><Relationship Id="rId4" Type="http://schemas.openxmlformats.org/officeDocument/2006/relationships/tags" Target="../tags/tag18.xml"/><Relationship Id="rId9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0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49.emf"/><Relationship Id="rId5" Type="http://schemas.openxmlformats.org/officeDocument/2006/relationships/tags" Target="../tags/tag23.xml"/><Relationship Id="rId10" Type="http://schemas.openxmlformats.org/officeDocument/2006/relationships/image" Target="../media/image48.emf"/><Relationship Id="rId4" Type="http://schemas.openxmlformats.org/officeDocument/2006/relationships/tags" Target="../tags/tag22.xml"/><Relationship Id="rId9" Type="http://schemas.openxmlformats.org/officeDocument/2006/relationships/image" Target="../media/image47.emf"/><Relationship Id="rId1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6.emf"/><Relationship Id="rId5" Type="http://schemas.openxmlformats.org/officeDocument/2006/relationships/image" Target="../media/image57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深度视觉·原创设计 https://www.docer.com/works?userid=22383862">
            <a:extLst>
              <a:ext uri="{FF2B5EF4-FFF2-40B4-BE49-F238E27FC236}">
                <a16:creationId xmlns:a16="http://schemas.microsoft.com/office/drawing/2014/main" id="{393F97D3-2CAB-4BDA-49BD-6FB2BB4FD1D1}"/>
              </a:ext>
            </a:extLst>
          </p:cNvPr>
          <p:cNvSpPr/>
          <p:nvPr/>
        </p:nvSpPr>
        <p:spPr>
          <a:xfrm>
            <a:off x="-289560" y="-220556"/>
            <a:ext cx="12481560" cy="7095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3998" y="2276059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Reading Group</a:t>
            </a:r>
            <a:endParaRPr lang="zh-CN" altLang="en-US" sz="5200" b="1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>
            <a:extLst>
              <a:ext uri="{FF2B5EF4-FFF2-40B4-BE49-F238E27FC236}">
                <a16:creationId xmlns:a16="http://schemas.microsoft.com/office/drawing/2014/main" id="{222519DD-EA7A-7315-0027-7A4FA9D89700}"/>
              </a:ext>
            </a:extLst>
          </p:cNvPr>
          <p:cNvSpPr txBox="1"/>
          <p:nvPr/>
        </p:nvSpPr>
        <p:spPr>
          <a:xfrm>
            <a:off x="4748043" y="5832390"/>
            <a:ext cx="2695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404040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Sun,  May 21,  2023</a:t>
            </a:r>
            <a:endParaRPr lang="zh-CN" altLang="en-US" sz="2400" dirty="0">
              <a:solidFill>
                <a:srgbClr val="404040"/>
              </a:solidFill>
              <a:latin typeface="Gill Sans MT" panose="020B0502020104020203" pitchFamily="34" charset="0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DB7E527-FEB0-7245-981E-499A367CB19A}"/>
              </a:ext>
            </a:extLst>
          </p:cNvPr>
          <p:cNvCxnSpPr/>
          <p:nvPr/>
        </p:nvCxnSpPr>
        <p:spPr>
          <a:xfrm>
            <a:off x="3433049" y="3312144"/>
            <a:ext cx="5861304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7A10C898-3391-46CC-61CB-5618335AF089}"/>
              </a:ext>
            </a:extLst>
          </p:cNvPr>
          <p:cNvSpPr txBox="1"/>
          <p:nvPr/>
        </p:nvSpPr>
        <p:spPr>
          <a:xfrm>
            <a:off x="5207776" y="5348543"/>
            <a:ext cx="177644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Shasha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Zhou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83C3760-923A-0135-EA00-9F2367E31D40}"/>
              </a:ext>
            </a:extLst>
          </p:cNvPr>
          <p:cNvGrpSpPr/>
          <p:nvPr/>
        </p:nvGrpSpPr>
        <p:grpSpPr>
          <a:xfrm>
            <a:off x="5497144" y="729767"/>
            <a:ext cx="1197709" cy="1197709"/>
            <a:chOff x="5089729" y="1797460"/>
            <a:chExt cx="2250090" cy="225009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F2F4EA4-AF6A-090F-D73D-ED08093BA58C}"/>
                </a:ext>
              </a:extLst>
            </p:cNvPr>
            <p:cNvSpPr/>
            <p:nvPr/>
          </p:nvSpPr>
          <p:spPr>
            <a:xfrm>
              <a:off x="5089729" y="1797460"/>
              <a:ext cx="2250090" cy="2250090"/>
            </a:xfrm>
            <a:prstGeom prst="rect">
              <a:avLst/>
            </a:prstGeom>
            <a:solidFill>
              <a:srgbClr val="162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9" name="Picture 7" descr="Icon&#10;&#10;Description automatically generated">
              <a:extLst>
                <a:ext uri="{FF2B5EF4-FFF2-40B4-BE49-F238E27FC236}">
                  <a16:creationId xmlns:a16="http://schemas.microsoft.com/office/drawing/2014/main" id="{DE61C1C2-75C4-DC6F-CAA3-1BF2FD2D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9729" y="1800578"/>
              <a:ext cx="2250090" cy="2246972"/>
            </a:xfrm>
            <a:prstGeom prst="rect">
              <a:avLst/>
            </a:prstGeom>
            <a:effectLst/>
          </p:spPr>
        </p:pic>
      </p:grp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DAD8839C-E246-03AF-6A22-38BAD486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647" y="5449776"/>
            <a:ext cx="239262" cy="259200"/>
          </a:xfrm>
        </p:spPr>
      </p:pic>
      <p:sp>
        <p:nvSpPr>
          <p:cNvPr id="9" name="深度视觉·原创设计 https://www.docer.com/works?userid=22383862">
            <a:extLst>
              <a:ext uri="{FF2B5EF4-FFF2-40B4-BE49-F238E27FC236}">
                <a16:creationId xmlns:a16="http://schemas.microsoft.com/office/drawing/2014/main" id="{19BC52FA-0087-AA68-E5E9-C504DB8CD5DF}"/>
              </a:ext>
            </a:extLst>
          </p:cNvPr>
          <p:cNvSpPr txBox="1"/>
          <p:nvPr/>
        </p:nvSpPr>
        <p:spPr>
          <a:xfrm>
            <a:off x="1524000" y="352097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800" dirty="0" err="1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RegMixup</a:t>
            </a:r>
            <a:r>
              <a:rPr lang="en" altLang="zh-CN" sz="2800" dirty="0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: </a:t>
            </a:r>
            <a:r>
              <a:rPr lang="en" altLang="zh-CN" sz="2800" dirty="0" err="1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Mixup</a:t>
            </a:r>
            <a:r>
              <a:rPr lang="en" altLang="zh-CN" sz="2800" dirty="0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 as a </a:t>
            </a:r>
            <a:r>
              <a:rPr lang="en" altLang="zh-CN" sz="2800" dirty="0" err="1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Regularizer</a:t>
            </a:r>
            <a:r>
              <a:rPr lang="en" altLang="zh-CN" sz="2800" dirty="0">
                <a:solidFill>
                  <a:srgbClr val="162D77"/>
                </a:solidFill>
                <a:latin typeface="Gill Sans MT" panose="020B0502020104020203" pitchFamily="34" charset="0"/>
                <a:ea typeface="汉仪正圆-55W" panose="00020600040101010101" pitchFamily="18" charset="-122"/>
                <a:sym typeface="汉仪正圆-55W" panose="00020600040101010101" pitchFamily="18" charset="-122"/>
              </a:rPr>
              <a:t> Can Surprisingly Improve Accuracy &amp; Out-of-Distribution Robustness</a:t>
            </a:r>
            <a:endParaRPr lang="zh-CN" altLang="en-US" sz="2800" dirty="0">
              <a:solidFill>
                <a:srgbClr val="162D77"/>
              </a:solidFill>
              <a:latin typeface="Gill Sans MT" panose="020B0502020104020203" pitchFamily="34" charset="0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3112F135-5503-36F8-6636-2AF5AEB08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7680" y="5933622"/>
            <a:ext cx="279138" cy="25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980B7-9C32-4C3C-6FF1-0818B5B6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10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7A20A8-2256-4407-D6DB-F58935B3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8E92A-01BF-AF06-70D1-8785226EF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Motivation[1]</a:t>
            </a:r>
          </a:p>
          <a:p>
            <a:r>
              <a:rPr lang="en-CN" dirty="0"/>
              <a:t>Empirical Risk Minimization (ERM)</a:t>
            </a:r>
          </a:p>
          <a:p>
            <a:pPr lvl="1"/>
            <a:r>
              <a:rPr lang="en-GB" dirty="0"/>
              <a:t>Finding a function      that describes the relationship between a random feature vector 	 and a random target vector 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The distribution P is unknown in most practical situations. </a:t>
            </a:r>
          </a:p>
          <a:p>
            <a:pPr lvl="1"/>
            <a:r>
              <a:rPr lang="en-GB" dirty="0"/>
              <a:t>Use a set of training data		  to approximate</a:t>
            </a:r>
            <a:r>
              <a:rPr lang="zh-CN" altLang="en-US" dirty="0"/>
              <a:t> 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We can approximate the expected risk by the empirical risk </a:t>
            </a:r>
          </a:p>
          <a:p>
            <a:pPr lvl="1"/>
            <a:endParaRPr lang="en-GB" dirty="0"/>
          </a:p>
          <a:p>
            <a:pPr marL="515938" lvl="1" indent="0">
              <a:buNone/>
            </a:pPr>
            <a:endParaRPr lang="en-GB" dirty="0"/>
          </a:p>
          <a:p>
            <a:r>
              <a:rPr lang="en-CN" dirty="0"/>
              <a:t>Problem: </a:t>
            </a:r>
            <a:r>
              <a:rPr lang="en-GB" dirty="0"/>
              <a:t>memorization /overfitting[2]</a:t>
            </a:r>
          </a:p>
          <a:p>
            <a:endParaRPr lang="en-CN" dirty="0"/>
          </a:p>
          <a:p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E2F08-22A9-A6E7-DF3A-F56D8DD594D2}"/>
              </a:ext>
            </a:extLst>
          </p:cNvPr>
          <p:cNvSpPr txBox="1"/>
          <p:nvPr/>
        </p:nvSpPr>
        <p:spPr>
          <a:xfrm>
            <a:off x="275336" y="6157744"/>
            <a:ext cx="7250703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[1] </a:t>
            </a:r>
            <a:r>
              <a:rPr lang="en-GB" sz="1200" dirty="0" err="1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Hongyi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 Zhang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</a:t>
            </a:r>
            <a:r>
              <a:rPr lang="en-GB" sz="1200" dirty="0" err="1">
                <a:latin typeface="Oxygen Mono" panose="02000509030000090004" pitchFamily="49" charset="77"/>
                <a:ea typeface="Latin Modern Math" panose="02000503000000000000" pitchFamily="2" charset="77"/>
              </a:rPr>
              <a:t>mixup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: BEYOND EMPIRICAL RISK MINIMIZATION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ICLR’18 </a:t>
            </a:r>
          </a:p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[2] C. </a:t>
            </a:r>
            <a:r>
              <a:rPr lang="en-GB" sz="1200" dirty="0" err="1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Szegedy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Intriguing properties of neural networks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ICLR’14</a:t>
            </a:r>
          </a:p>
        </p:txBody>
      </p:sp>
      <p:pic>
        <p:nvPicPr>
          <p:cNvPr id="13" name="Picture 12" descr="\documentclass{article}&#10;\usepackage{amsmath}&#10;\pagestyle{empty}&#10;\begin{document}&#10;&#10;$R(f)=\int \ell (f(x),y)\mathrm{d}P(x,y)$&#10;&#10;&#10;\end{document}" title="IguanaTex Bitmap Display">
            <a:extLst>
              <a:ext uri="{FF2B5EF4-FFF2-40B4-BE49-F238E27FC236}">
                <a16:creationId xmlns:a16="http://schemas.microsoft.com/office/drawing/2014/main" id="{769EE2D0-C052-41FC-1DA9-6D244CB203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35830" y="2446337"/>
            <a:ext cx="2720340" cy="251460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$f\in \mathcal{F}$&#10;&#10;&#10;\end{document}" title="IguanaTex Bitmap Display">
            <a:extLst>
              <a:ext uri="{FF2B5EF4-FFF2-40B4-BE49-F238E27FC236}">
                <a16:creationId xmlns:a16="http://schemas.microsoft.com/office/drawing/2014/main" id="{0583FBAC-498D-1250-E725-1F484EE171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88384" y="1857248"/>
            <a:ext cx="528320" cy="18288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$X$&#10;&#10;&#10;\end{document}" title="IguanaTex Bitmap Display">
            <a:extLst>
              <a:ext uri="{FF2B5EF4-FFF2-40B4-BE49-F238E27FC236}">
                <a16:creationId xmlns:a16="http://schemas.microsoft.com/office/drawing/2014/main" id="{E9C24A45-D24A-695E-5A71-01EBD4FAA3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51936" y="2113280"/>
            <a:ext cx="182880" cy="14224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&#10;$Y$&#10;&#10;&#10;\end{document}" title="IguanaTex Bitmap Display">
            <a:extLst>
              <a:ext uri="{FF2B5EF4-FFF2-40B4-BE49-F238E27FC236}">
                <a16:creationId xmlns:a16="http://schemas.microsoft.com/office/drawing/2014/main" id="{6C6DA281-370B-3117-87B8-4D4B5D6066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32752" y="2113280"/>
            <a:ext cx="162560" cy="14224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pagestyle{empty}&#10;\begin{document}&#10;&#10;$\mathcal{D}=\{(x_i, y_i)\}_{i=1}^n$&#10;&#10;&#10;\end{document}" title="IguanaTex Bitmap Display">
            <a:extLst>
              <a:ext uri="{FF2B5EF4-FFF2-40B4-BE49-F238E27FC236}">
                <a16:creationId xmlns:a16="http://schemas.microsoft.com/office/drawing/2014/main" id="{D9A1294A-7CA6-FE00-6F09-22503AFFE4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51552" y="3191477"/>
            <a:ext cx="1483360" cy="203200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&#10;\begin{document}&#10;&#10;$P$&#10;&#10;&#10;\end{document}" title="IguanaTex Bitmap Display">
            <a:extLst>
              <a:ext uri="{FF2B5EF4-FFF2-40B4-BE49-F238E27FC236}">
                <a16:creationId xmlns:a16="http://schemas.microsoft.com/office/drawing/2014/main" id="{E2A36A38-9675-2E40-66C1-AA46A0623C0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435848" y="3217280"/>
            <a:ext cx="142240" cy="142240"/>
          </a:xfrm>
          <a:prstGeom prst="rect">
            <a:avLst/>
          </a:prstGeom>
        </p:spPr>
      </p:pic>
      <p:pic>
        <p:nvPicPr>
          <p:cNvPr id="29" name="Picture 28" descr="\documentclass{article}&#10;\usepackage{amsmath}&#10;\pagestyle{empty}&#10;\begin{document}&#10;&#10;$R(f)=\int \ell (f(x),y)\mathrm{d}P_\delta(x,y) = \frac{1}{n}\sum_{i=1}^n\ell (f(x_i), y_i)$&#10;&#10;&#10;\end{document}" title="IguanaTex Bitmap Display">
            <a:extLst>
              <a:ext uri="{FF2B5EF4-FFF2-40B4-BE49-F238E27FC236}">
                <a16:creationId xmlns:a16="http://schemas.microsoft.com/office/drawing/2014/main" id="{E256826A-9BA5-F7B4-1B6C-2C737076A2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054602" y="4857459"/>
            <a:ext cx="4960620" cy="274320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P_\delta(x,y) = \frac{1}{n}\sum_{i=1}^n \delta(x=x_i,y=y_i)$&#10;&#10;&#10;\end{document}" title="IguanaTex Bitmap Display">
            <a:extLst>
              <a:ext uri="{FF2B5EF4-FFF2-40B4-BE49-F238E27FC236}">
                <a16:creationId xmlns:a16="http://schemas.microsoft.com/office/drawing/2014/main" id="{F6995FCC-9834-CA80-F37E-F8703B72D63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531360" y="3696372"/>
            <a:ext cx="308864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0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30480C-2CD9-F46B-FA47-69D207D4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11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2D0645-1C3B-4C87-5DE1-D8C7B795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D21D6-AF3B-5519-40C9-6F2289E2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</a:t>
            </a:r>
            <a:r>
              <a:rPr lang="en-CN" dirty="0"/>
              <a:t>otivation</a:t>
            </a:r>
          </a:p>
          <a:p>
            <a:r>
              <a:rPr lang="en-GB" dirty="0"/>
              <a:t>Vicinal Risk Minimization (VRM)[1]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sample the vicinal distribution to construct a dataset </a:t>
            </a:r>
          </a:p>
          <a:p>
            <a:r>
              <a:rPr lang="en-GB" dirty="0"/>
              <a:t>Minimize the empirical vicinal risk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Enlarge the support of the training distribution</a:t>
            </a:r>
          </a:p>
          <a:p>
            <a:r>
              <a:rPr lang="en-GB" dirty="0"/>
              <a:t>For instance: horizontal reflections, slight rotations, and mild scaling on image</a:t>
            </a:r>
          </a:p>
          <a:p>
            <a:r>
              <a:rPr lang="en-GB" dirty="0"/>
              <a:t>Shortcoming</a:t>
            </a:r>
          </a:p>
          <a:p>
            <a:pPr lvl="1"/>
            <a:r>
              <a:rPr lang="en-GB" dirty="0"/>
              <a:t>Dataset-dependent</a:t>
            </a:r>
          </a:p>
          <a:p>
            <a:pPr lvl="1"/>
            <a:r>
              <a:rPr lang="en-GB" dirty="0"/>
              <a:t>Require the use of expert knowledge</a:t>
            </a:r>
            <a:endParaRPr lang="en-CN" dirty="0"/>
          </a:p>
        </p:txBody>
      </p:sp>
      <p:pic>
        <p:nvPicPr>
          <p:cNvPr id="12" name="Picture 11" descr="\documentclass{article}&#10;\usepackage{amsmath}&#10;\pagestyle{empty}&#10;\begin{document}&#10;&#10;$P_\nu(x,y) = \frac{1}{n}\sum_{i=1}^n \nu(\tilde{x}, \tilde{y}|x_i, y_i)$&#10;&#10;&#10;\end{document}" title="IguanaTex Bitmap Display">
            <a:extLst>
              <a:ext uri="{FF2B5EF4-FFF2-40B4-BE49-F238E27FC236}">
                <a16:creationId xmlns:a16="http://schemas.microsoft.com/office/drawing/2014/main" id="{080868A2-B13F-F4AB-5C99-42054F2067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51680" y="2054735"/>
            <a:ext cx="2722880" cy="243840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$\nu(\tilde{x}, \tilde{y}|x_i, y_i)=\mathcal{N}(\tilde{x}-x_i, \sigma^2)\delta(\tilde{y}=y_i)$&#10;&#10;&#10;\end{document}" title="IguanaTex Bitmap Display">
            <a:extLst>
              <a:ext uri="{FF2B5EF4-FFF2-40B4-BE49-F238E27FC236}">
                <a16:creationId xmlns:a16="http://schemas.microsoft.com/office/drawing/2014/main" id="{419980C4-229C-4B23-1525-D19487B2B9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46880" y="2493299"/>
            <a:ext cx="3332480" cy="223520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$\mathcal{D}_\nu=\{(\tilde{x_i}, \tilde{y_i})\}_{i=1}^n$&#10;&#10;&#10;\end{document}" title="IguanaTex Bitmap Display">
            <a:extLst>
              <a:ext uri="{FF2B5EF4-FFF2-40B4-BE49-F238E27FC236}">
                <a16:creationId xmlns:a16="http://schemas.microsoft.com/office/drawing/2014/main" id="{4CD40FF2-2B11-A578-A21F-A218C89CC6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24722" y="2878304"/>
            <a:ext cx="1584960" cy="203200"/>
          </a:xfrm>
          <a:prstGeom prst="rect">
            <a:avLst/>
          </a:prstGeom>
        </p:spPr>
      </p:pic>
      <p:pic>
        <p:nvPicPr>
          <p:cNvPr id="21" name="Picture 20" descr="\documentclass{article}&#10;\usepackage{amsmath}&#10;\pagestyle{empty}&#10;\begin{document}&#10;&#10;$R_\nu(f)=\frac{1}{n}\sum_{i=1}^n\ell (f(\tilde{x_i}), \tilde{y_i})$&#10;&#10;&#10;\end{document}" title="IguanaTex Bitmap Display">
            <a:extLst>
              <a:ext uri="{FF2B5EF4-FFF2-40B4-BE49-F238E27FC236}">
                <a16:creationId xmlns:a16="http://schemas.microsoft.com/office/drawing/2014/main" id="{5ACF9694-39B0-DA02-3F15-8D52AB09941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51680" y="3669511"/>
            <a:ext cx="2743200" cy="27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F58234-3B6A-6F42-B391-B228B67FC3A7}"/>
              </a:ext>
            </a:extLst>
          </p:cNvPr>
          <p:cNvSpPr txBox="1"/>
          <p:nvPr/>
        </p:nvSpPr>
        <p:spPr>
          <a:xfrm>
            <a:off x="275336" y="6157744"/>
            <a:ext cx="641393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[1] Oliver Chappelle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Vicinal Risk Minimization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NeurIPS’00 </a:t>
            </a:r>
          </a:p>
        </p:txBody>
      </p:sp>
    </p:spTree>
    <p:extLst>
      <p:ext uri="{BB962C8B-B14F-4D97-AF65-F5344CB8AC3E}">
        <p14:creationId xmlns:p14="http://schemas.microsoft.com/office/powerpoint/2010/main" val="193004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30480C-2CD9-F46B-FA47-69D207D4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12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2D0645-1C3B-4C87-5DE1-D8C7B795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D21D6-AF3B-5519-40C9-6F2289E2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Introduce a simple and data-agnositic data augmentation routine, termed mixup.</a:t>
            </a:r>
          </a:p>
          <a:p>
            <a:endParaRPr lang="en-CN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F91061A-2F1E-859C-1A06-ED84E46C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991" y="3621060"/>
            <a:ext cx="4342113" cy="2539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37676-FD81-66C4-AC70-0EEC13B9E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96484"/>
            <a:ext cx="4776216" cy="2564302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\tilde{x}=\lambda x_i+(1-\lambda)x_j$, where $x_i$, $x_j$ are raw input vectors,&#10;&#10;$\tilde{y}=\lambda y_i+(1-\lambda)y_j$, where $y_i$, $y_j$ are one-hot label encodings&#10;&#10;\end{document}" title="IguanaTex Bitmap Display">
            <a:extLst>
              <a:ext uri="{FF2B5EF4-FFF2-40B4-BE49-F238E27FC236}">
                <a16:creationId xmlns:a16="http://schemas.microsoft.com/office/drawing/2014/main" id="{0FB098C1-CF6C-5D84-6BC4-E7C22B9ECC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28924" y="1926418"/>
            <a:ext cx="6534151" cy="567115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$\lambda\sim\mathrm{Beta}(\alpha,\alpha)$, for $\alpha\in(0,\infty)$&#10;&#10;&#10;\end{document}" title="IguanaTex Bitmap Display">
            <a:extLst>
              <a:ext uri="{FF2B5EF4-FFF2-40B4-BE49-F238E27FC236}">
                <a16:creationId xmlns:a16="http://schemas.microsoft.com/office/drawing/2014/main" id="{D11878D9-17A2-6FF1-3FFF-09978568C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19199" y="2841808"/>
            <a:ext cx="26416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B97C231-C688-D10B-6633-4A386365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13</a:t>
            </a:fld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11A2DE8-6EC2-0BFA-B93D-008F87A3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Mixup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BBB97A-1C20-79BF-EA2A-2AA901D72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210F7B0-79D0-A227-E1A6-BF2B3133C9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945" t="10698" r="2526" b="9015"/>
          <a:stretch/>
        </p:blipFill>
        <p:spPr>
          <a:xfrm>
            <a:off x="9631679" y="1896538"/>
            <a:ext cx="1828801" cy="17716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454BCAC-D6E9-463E-6A3C-C3D325AC4D2D}"/>
              </a:ext>
            </a:extLst>
          </p:cNvPr>
          <p:cNvSpPr txBox="1"/>
          <p:nvPr/>
        </p:nvSpPr>
        <p:spPr>
          <a:xfrm>
            <a:off x="914669" y="259399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Input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0F60ED-146F-29FD-FD77-1ACE0A09CA55}"/>
              </a:ext>
            </a:extLst>
          </p:cNvPr>
          <p:cNvSpPr txBox="1"/>
          <p:nvPr/>
        </p:nvSpPr>
        <p:spPr>
          <a:xfrm>
            <a:off x="946483" y="480429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Label</a:t>
            </a:r>
            <a:endParaRPr kumimoji="1" lang="zh-CN" altLang="en-US" dirty="0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A50FFD6C-50F4-C8CD-A88B-0938F383B4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7" t="8946" r="73966" b="9634"/>
          <a:stretch/>
        </p:blipFill>
        <p:spPr>
          <a:xfrm>
            <a:off x="3344423" y="1884035"/>
            <a:ext cx="1729128" cy="179667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862D43D-A281-9E8D-8A31-3D7C1D1380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82" t="8948" r="40996" b="9632"/>
          <a:stretch/>
        </p:blipFill>
        <p:spPr>
          <a:xfrm>
            <a:off x="6676333" y="1884034"/>
            <a:ext cx="1867062" cy="1796674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$0.3\times$&#10;&#10;&#10;\end{document}" title="IguanaTex Bitmap Display">
            <a:extLst>
              <a:ext uri="{FF2B5EF4-FFF2-40B4-BE49-F238E27FC236}">
                <a16:creationId xmlns:a16="http://schemas.microsoft.com/office/drawing/2014/main" id="{01EC0A92-A3E6-1812-E385-5A5D4E9581B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83479" y="2656371"/>
            <a:ext cx="684803" cy="252000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$+0.7\times$&#10;&#10;&#10;\end{document}" title="IguanaTex Bitmap Display">
            <a:extLst>
              <a:ext uri="{FF2B5EF4-FFF2-40B4-BE49-F238E27FC236}">
                <a16:creationId xmlns:a16="http://schemas.microsoft.com/office/drawing/2014/main" id="{C84FB020-10A4-0A6E-FE4B-6CB19E3F92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449692" y="2656371"/>
            <a:ext cx="850500" cy="252000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$=$&#10;&#10;&#10;\end{document}" title="IguanaTex Bitmap Display">
            <a:extLst>
              <a:ext uri="{FF2B5EF4-FFF2-40B4-BE49-F238E27FC236}">
                <a16:creationId xmlns:a16="http://schemas.microsoft.com/office/drawing/2014/main" id="{B46BCAAE-A40D-CD49-02A3-42B0E0FDC5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19536" y="2710371"/>
            <a:ext cx="336000" cy="144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B6F2B6-F95F-F6AB-D485-66A0BC4EA559}"/>
              </a:ext>
            </a:extLst>
          </p:cNvPr>
          <p:cNvSpPr txBox="1"/>
          <p:nvPr/>
        </p:nvSpPr>
        <p:spPr>
          <a:xfrm>
            <a:off x="2800350" y="4599029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Oxygen Mono" panose="02000509030000090004" pitchFamily="49" charset="77"/>
              </a:rPr>
              <a:t>D</a:t>
            </a:r>
            <a:r>
              <a:rPr lang="en-CN" sz="2000" dirty="0">
                <a:latin typeface="Oxygen Mono" panose="02000509030000090004" pitchFamily="49" charset="77"/>
              </a:rPr>
              <a:t>og 0</a:t>
            </a:r>
          </a:p>
          <a:p>
            <a:r>
              <a:rPr lang="en-CN" sz="2000" dirty="0">
                <a:latin typeface="Oxygen Mono" panose="02000509030000090004" pitchFamily="49" charset="77"/>
              </a:rPr>
              <a:t>Cat 1</a:t>
            </a:r>
          </a:p>
        </p:txBody>
      </p:sp>
      <p:pic>
        <p:nvPicPr>
          <p:cNvPr id="21" name="Picture 20" descr="\documentclass{article}&#10;\usepackage{amsmath}&#10;\pagestyle{empty}&#10;\begin{document}&#10;&#10;$0.3\times0+0.7\times1=0.7$&#10;&#10;&#10;\end{document}" title="IguanaTex Bitmap Display">
            <a:extLst>
              <a:ext uri="{FF2B5EF4-FFF2-40B4-BE49-F238E27FC236}">
                <a16:creationId xmlns:a16="http://schemas.microsoft.com/office/drawing/2014/main" id="{AAE88B43-3C92-BD70-D518-801FCCD4A31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82738" y="5459737"/>
            <a:ext cx="3376654" cy="2756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20BFEE-FAAC-FA4A-FF6A-C1D8A13C2F30}"/>
              </a:ext>
            </a:extLst>
          </p:cNvPr>
          <p:cNvSpPr txBox="1"/>
          <p:nvPr/>
        </p:nvSpPr>
        <p:spPr>
          <a:xfrm>
            <a:off x="2800350" y="6052531"/>
            <a:ext cx="700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10121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The picture has a 70% chance of being classified as a cat</a:t>
            </a:r>
            <a:r>
              <a:rPr lang="en-US" dirty="0">
                <a:solidFill>
                  <a:srgbClr val="10121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, and a 30% chance of being classified as a dog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79398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01737-1901-62E7-DD65-F4FF38D7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14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2AD908-37B5-E8E2-11C9-1608CE74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Manifold 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03BF9-EAEE-F446-E857-81CB5E0CF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CN" dirty="0"/>
              <a:t>ainfold Mixup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807AE-BD7B-9D18-72BB-0A8A2101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884" y="1280795"/>
            <a:ext cx="6996900" cy="4721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1A0A1-5394-221F-B03B-B181D7F52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14" y="1629191"/>
            <a:ext cx="4181285" cy="402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87BE9-062D-70D0-4640-AF519CA4A832}"/>
              </a:ext>
            </a:extLst>
          </p:cNvPr>
          <p:cNvSpPr txBox="1"/>
          <p:nvPr/>
        </p:nvSpPr>
        <p:spPr>
          <a:xfrm>
            <a:off x="275336" y="6157744"/>
            <a:ext cx="9657334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[1] Vikas Verma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Manifold </a:t>
            </a:r>
            <a:r>
              <a:rPr lang="en-GB" sz="1200" dirty="0" err="1">
                <a:latin typeface="Oxygen Mono" panose="02000509030000090004" pitchFamily="49" charset="77"/>
                <a:ea typeface="Latin Modern Math" panose="02000503000000000000" pitchFamily="2" charset="77"/>
              </a:rPr>
              <a:t>Mixup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: Better Representations by Interpolating Hidden States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PMLR’19</a:t>
            </a:r>
          </a:p>
        </p:txBody>
      </p:sp>
    </p:spTree>
    <p:extLst>
      <p:ext uri="{BB962C8B-B14F-4D97-AF65-F5344CB8AC3E}">
        <p14:creationId xmlns:p14="http://schemas.microsoft.com/office/powerpoint/2010/main" val="306880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B926E7-87FE-5B8A-D6B1-1492307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15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E5EE8C-5DB6-BDB4-953C-3AA0CB0B6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Manifold Mixup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324CB0-84EA-82FB-8107-E5960E0C9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890" y="1504950"/>
            <a:ext cx="9258300" cy="38481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55990-B6D8-1D35-C0D8-B9245E4E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438"/>
          <a:stretch/>
        </p:blipFill>
        <p:spPr>
          <a:xfrm>
            <a:off x="9902190" y="1600200"/>
            <a:ext cx="1739014" cy="1703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EF982-D60A-7441-F614-2100CBF9D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82" b="2773"/>
          <a:stretch/>
        </p:blipFill>
        <p:spPr>
          <a:xfrm>
            <a:off x="9902190" y="3303270"/>
            <a:ext cx="1739014" cy="1504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DC10E7-F004-9D8A-9930-625DAAF93CA4}"/>
              </a:ext>
            </a:extLst>
          </p:cNvPr>
          <p:cNvSpPr txBox="1"/>
          <p:nvPr/>
        </p:nvSpPr>
        <p:spPr>
          <a:xfrm>
            <a:off x="9968054" y="4895969"/>
            <a:ext cx="167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Manifold Mixup</a:t>
            </a:r>
          </a:p>
        </p:txBody>
      </p:sp>
    </p:spTree>
    <p:extLst>
      <p:ext uri="{BB962C8B-B14F-4D97-AF65-F5344CB8AC3E}">
        <p14:creationId xmlns:p14="http://schemas.microsoft.com/office/powerpoint/2010/main" val="2896210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D0935-4D49-6789-50BD-DC9F47F8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16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195B03-B324-4267-CD87-2A8B5DE1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Manifold 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68684-D939-FE52-D704-111E0B4A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training a deep neural network    		 , where   denotes the part of the neural network mapping the input data to the hidden representation at layer , and   denotes the part mapping such hidden representation to the output    .</a:t>
            </a:r>
          </a:p>
          <a:p>
            <a:endParaRPr lang="en-CN" dirty="0"/>
          </a:p>
        </p:txBody>
      </p:sp>
      <p:pic>
        <p:nvPicPr>
          <p:cNvPr id="8" name="Picture 7" descr="\documentclass{article}&#10;\usepackage{amsmath}&#10;\pagestyle{empty}&#10;\begin{document}&#10;&#10;$f(x)=f_k(g_k(x))$&#10;&#10;&#10;\end{document}" title="IguanaTex Bitmap Display">
            <a:extLst>
              <a:ext uri="{FF2B5EF4-FFF2-40B4-BE49-F238E27FC236}">
                <a16:creationId xmlns:a16="http://schemas.microsoft.com/office/drawing/2014/main" id="{92FA03B5-CF76-0A27-008F-5500BE7E09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24650" y="1168083"/>
            <a:ext cx="1645920" cy="22860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$g_k$&#10;&#10;&#10;\end{document}" title="IguanaTex Bitmap Display">
            <a:extLst>
              <a:ext uri="{FF2B5EF4-FFF2-40B4-BE49-F238E27FC236}">
                <a16:creationId xmlns:a16="http://schemas.microsoft.com/office/drawing/2014/main" id="{0B77F1B7-ADE3-8363-57C9-4C05F9F814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432290" y="1202373"/>
            <a:ext cx="205740" cy="16002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f_k$&#10;&#10;&#10;\end{document}" title="IguanaTex Bitmap Display">
            <a:extLst>
              <a:ext uri="{FF2B5EF4-FFF2-40B4-BE49-F238E27FC236}">
                <a16:creationId xmlns:a16="http://schemas.microsoft.com/office/drawing/2014/main" id="{1D196C66-5426-B8B1-B1F5-37BBD4D4BE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20360" y="1671320"/>
            <a:ext cx="205740" cy="20574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$f(x)$&#10;&#10;&#10;\end{document}" title="IguanaTex Bitmap Display">
            <a:extLst>
              <a:ext uri="{FF2B5EF4-FFF2-40B4-BE49-F238E27FC236}">
                <a16:creationId xmlns:a16="http://schemas.microsoft.com/office/drawing/2014/main" id="{36692ADA-237A-9504-924C-32CC1E4DEE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306060" y="1922884"/>
            <a:ext cx="411480" cy="228600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$k$&#10;&#10;&#10;\end{document}" title="IguanaTex Bitmap Display">
            <a:extLst>
              <a:ext uri="{FF2B5EF4-FFF2-40B4-BE49-F238E27FC236}">
                <a16:creationId xmlns:a16="http://schemas.microsoft.com/office/drawing/2014/main" id="{A6DE6AF1-A508-AA9B-50B6-3C78934EDF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05960" y="1694180"/>
            <a:ext cx="114300" cy="16002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&#10;$(\tilde{g_k},\tilde{y}):=(Mix_\lambda(g_k(x), g_k(x^\prime)), Mix_\lambda(y, y^\prime))$&#10;&#10;&#10;\end{document}" title="IguanaTex Bitmap Display">
            <a:extLst>
              <a:ext uri="{FF2B5EF4-FFF2-40B4-BE49-F238E27FC236}">
                <a16:creationId xmlns:a16="http://schemas.microsoft.com/office/drawing/2014/main" id="{89DD5632-9BAB-4E76-297C-76B8F6BE855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28670" y="2540421"/>
            <a:ext cx="4366260" cy="228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8FFB03-752C-62A1-138C-EFEE65FF20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3784" y="3198008"/>
            <a:ext cx="7772400" cy="3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09ED8-09FF-A5D9-C7F8-7A12C3BB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17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EDADA-F4B9-F853-78F8-75D4ED85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Reg-mixup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FF6D99-882C-CF02-6876-94816F9EC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Small cross-validated</a:t>
            </a:r>
          </a:p>
          <a:p>
            <a:r>
              <a:rPr lang="en-CN" dirty="0"/>
              <a:t>High-entropy behaviour</a:t>
            </a:r>
          </a:p>
          <a:p>
            <a:endParaRPr lang="en-CN" dirty="0"/>
          </a:p>
          <a:p>
            <a:r>
              <a:rPr lang="en-GB" dirty="0"/>
              <a:t>R</a:t>
            </a:r>
            <a:r>
              <a:rPr lang="en-CN" dirty="0"/>
              <a:t>eason:</a:t>
            </a:r>
          </a:p>
          <a:p>
            <a:pPr lvl="1"/>
            <a:r>
              <a:rPr lang="en-GB" dirty="0"/>
              <a:t>A</a:t>
            </a:r>
            <a:r>
              <a:rPr lang="en-CN" dirty="0"/>
              <a:t>ugumentation is not strong enough</a:t>
            </a:r>
          </a:p>
          <a:p>
            <a:pPr lvl="1"/>
            <a:r>
              <a:rPr lang="en-CN" dirty="0"/>
              <a:t>The model has only seen the mixed labels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56EF5-6A57-3259-B6FF-C6A87C9E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61" y="3970478"/>
            <a:ext cx="2881630" cy="2016568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DD372B0-3419-82A3-CA13-C442F4033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264"/>
          <a:stretch/>
        </p:blipFill>
        <p:spPr>
          <a:xfrm>
            <a:off x="3577591" y="3563592"/>
            <a:ext cx="8492528" cy="2423454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$\tilde{x}=\lambda x_i+(1-\lambda)x_j$, where $x_i$, $x_j$ are raw input vectors,&#10;&#10;$\tilde{y}=\lambda y_i+(1-\lambda)y_j$, where $y_i$, $y_j$ are one-hot label encodings&#10;&#10;\end{document}" title="IguanaTex Bitmap Display">
            <a:extLst>
              <a:ext uri="{FF2B5EF4-FFF2-40B4-BE49-F238E27FC236}">
                <a16:creationId xmlns:a16="http://schemas.microsoft.com/office/drawing/2014/main" id="{51259B93-9A77-7869-63DB-F8A5335617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4488" y="1168471"/>
            <a:ext cx="6534151" cy="567115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\lambda\sim\mathrm{Beta}(\alpha,\alpha)$, for $\alpha\in(0,\infty)$&#10;&#10;&#10;\end{document}" title="IguanaTex Bitmap Display">
            <a:extLst>
              <a:ext uri="{FF2B5EF4-FFF2-40B4-BE49-F238E27FC236}">
                <a16:creationId xmlns:a16="http://schemas.microsoft.com/office/drawing/2014/main" id="{6A314470-18C7-8683-C5F7-C160C5248D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24488" y="1946656"/>
            <a:ext cx="2641600" cy="20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D5995C-B10C-0738-95C1-B06A1DBCE073}"/>
              </a:ext>
            </a:extLst>
          </p:cNvPr>
          <p:cNvSpPr txBox="1"/>
          <p:nvPr/>
        </p:nvSpPr>
        <p:spPr>
          <a:xfrm>
            <a:off x="204216" y="6359716"/>
            <a:ext cx="965733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[1] Francesco Pinto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</a:t>
            </a:r>
            <a:r>
              <a:rPr lang="en-GB" sz="1200" dirty="0" err="1">
                <a:latin typeface="Oxygen Mono" panose="02000509030000090004" pitchFamily="49" charset="77"/>
                <a:ea typeface="Latin Modern Math" panose="02000503000000000000" pitchFamily="2" charset="77"/>
              </a:rPr>
              <a:t>RegMixup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: </a:t>
            </a:r>
            <a:r>
              <a:rPr lang="en-GB" sz="1200" dirty="0" err="1">
                <a:latin typeface="Oxygen Mono" panose="02000509030000090004" pitchFamily="49" charset="77"/>
                <a:ea typeface="Latin Modern Math" panose="02000503000000000000" pitchFamily="2" charset="77"/>
              </a:rPr>
              <a:t>Mixup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 as a </a:t>
            </a:r>
            <a:r>
              <a:rPr lang="en-GB" sz="1200" dirty="0" err="1">
                <a:latin typeface="Oxygen Mono" panose="02000509030000090004" pitchFamily="49" charset="77"/>
                <a:ea typeface="Latin Modern Math" panose="02000503000000000000" pitchFamily="2" charset="77"/>
              </a:rPr>
              <a:t>Regularizer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 Can Surprisingly Improve Accuracy &amp; Out-of-Distribution Robustness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NeurIPS’22</a:t>
            </a:r>
          </a:p>
        </p:txBody>
      </p:sp>
    </p:spTree>
    <p:extLst>
      <p:ext uri="{BB962C8B-B14F-4D97-AF65-F5344CB8AC3E}">
        <p14:creationId xmlns:p14="http://schemas.microsoft.com/office/powerpoint/2010/main" val="374128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C0585-0AEE-EA60-D1C8-60A1536F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18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36E54E-9579-8F4F-2BBD-7226714C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Reg-mixup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54CD-819F-9C12-B8B0-C84FD5D03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CN" dirty="0"/>
              <a:t>ata distribution</a:t>
            </a:r>
          </a:p>
          <a:p>
            <a:endParaRPr lang="en-CN" dirty="0"/>
          </a:p>
          <a:p>
            <a:endParaRPr lang="en-CN" dirty="0"/>
          </a:p>
          <a:p>
            <a:r>
              <a:rPr lang="en-GB" dirty="0"/>
              <a:t>L</a:t>
            </a:r>
            <a:r>
              <a:rPr lang="en-CN" dirty="0"/>
              <a:t>oss function</a:t>
            </a:r>
          </a:p>
        </p:txBody>
      </p:sp>
      <p:pic>
        <p:nvPicPr>
          <p:cNvPr id="8" name="Picture 7" descr="\documentclass{article}&#10;\usepackage{amsmath}&#10;\pagestyle{empty}&#10;\begin{document}&#10;&#10;$P(x,y)=\frac{1}{n}\sum_{i=1}^n(\gamma\delta_{x_i}(x)\delta_{y_i}(y)+(1-\gamma)P_{x_i,y_i}(x, y))$&#10;&#10;&#10;\end{document}" title="IguanaTex Bitmap Display">
            <a:extLst>
              <a:ext uri="{FF2B5EF4-FFF2-40B4-BE49-F238E27FC236}">
                <a16:creationId xmlns:a16="http://schemas.microsoft.com/office/drawing/2014/main" id="{4EB2C104-1E96-0716-6C18-6EF11C17FC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55670" y="1648460"/>
            <a:ext cx="5280660" cy="27432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$CE(p_\theta(\hat{y}|x_i),y_i)+\eta CE(p_\theta(\hat{y}|\bar{x_i}),\bar{y_i})$&#10;&#10;&#10;\end{document}" title="IguanaTex Bitmap Display">
            <a:extLst>
              <a:ext uri="{FF2B5EF4-FFF2-40B4-BE49-F238E27FC236}">
                <a16:creationId xmlns:a16="http://schemas.microsoft.com/office/drawing/2014/main" id="{E1B0A606-EB7C-98FA-A438-4D85B96DD8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01490" y="2974244"/>
            <a:ext cx="358902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2BADD-B6E8-3363-12D8-9EE5CF08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19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392258-179C-E82F-2EC3-5F317740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D5D6C-A54A-4DD0-9B64-29C1E90E7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the cross-validated </a:t>
            </a:r>
            <a:r>
              <a:rPr lang="el-GR" dirty="0"/>
              <a:t> </a:t>
            </a:r>
            <a:r>
              <a:rPr lang="en-GB" dirty="0"/>
              <a:t>affects the shape of the Beta distribution in both cases. </a:t>
            </a:r>
          </a:p>
          <a:p>
            <a:endParaRPr lang="en-CN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90F31B8-7C8B-730F-716A-60F8B3D91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1" y="1683115"/>
            <a:ext cx="8492528" cy="4595449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$\alpha$&#10;&#10;&#10;\end{document}" title="IguanaTex Bitmap Display">
            <a:extLst>
              <a:ext uri="{FF2B5EF4-FFF2-40B4-BE49-F238E27FC236}">
                <a16:creationId xmlns:a16="http://schemas.microsoft.com/office/drawing/2014/main" id="{1357F66F-189C-4CBA-B5F6-2A16A7E459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40250" y="1215481"/>
            <a:ext cx="137160" cy="11430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$\lambda\sim\mathrm{Beta}(\alpha,\alpha)$, for $\alpha\in(0,\infty)$&#10;&#10;&#10;\end{document}" title="IguanaTex Bitmap Display">
            <a:extLst>
              <a:ext uri="{FF2B5EF4-FFF2-40B4-BE49-F238E27FC236}">
                <a16:creationId xmlns:a16="http://schemas.microsoft.com/office/drawing/2014/main" id="{646C8BD1-1A85-4421-A0EF-93CFBF2ECE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1356" y="2190298"/>
            <a:ext cx="26416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1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E7B89CE-022F-4766-7C3B-29EAF707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2</a:t>
            </a:fld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5EA1DE9-76FA-EBAD-1E22-0D73E861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Noisy Labels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B6481C-D0EF-5032-8AC5-50DA8A9FB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Examples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9A6A90-9F3D-3D65-3EA1-AC58064A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79" y="1757323"/>
            <a:ext cx="3271521" cy="35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9EFBDE-8B7D-6AB4-DBEE-47DA6BED1DAD}"/>
              </a:ext>
            </a:extLst>
          </p:cNvPr>
          <p:cNvSpPr txBox="1"/>
          <p:nvPr/>
        </p:nvSpPr>
        <p:spPr>
          <a:xfrm>
            <a:off x="1875311" y="5530424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Oxygen Mono" panose="02000509030000090004" pitchFamily="49" charset="0"/>
              </a:rPr>
              <a:t>“moon”</a:t>
            </a:r>
            <a:r>
              <a:rPr kumimoji="1" lang="zh-CN" altLang="en-US" dirty="0">
                <a:latin typeface="Oxygen Mono" panose="02000509030000090004" pitchFamily="49" charset="0"/>
              </a:rPr>
              <a:t> </a:t>
            </a:r>
            <a:r>
              <a:rPr kumimoji="1" lang="en-US" altLang="zh-CN" dirty="0">
                <a:latin typeface="Oxygen Mono" panose="02000509030000090004" pitchFamily="49" charset="0"/>
              </a:rPr>
              <a:t>or</a:t>
            </a:r>
            <a:r>
              <a:rPr kumimoji="1" lang="zh-CN" altLang="en-US" dirty="0">
                <a:latin typeface="Oxygen Mono" panose="02000509030000090004" pitchFamily="49" charset="0"/>
              </a:rPr>
              <a:t> </a:t>
            </a:r>
            <a:r>
              <a:rPr kumimoji="1" lang="en-US" altLang="zh-CN" dirty="0">
                <a:latin typeface="Oxygen Mono" panose="02000509030000090004" pitchFamily="49" charset="0"/>
              </a:rPr>
              <a:t>“face”?</a:t>
            </a:r>
            <a:endParaRPr kumimoji="1" lang="zh-CN" altLang="en-US" dirty="0">
              <a:latin typeface="Oxygen Mono" panose="02000509030000090004" pitchFamily="49" charset="0"/>
            </a:endParaRPr>
          </a:p>
        </p:txBody>
      </p:sp>
      <p:pic>
        <p:nvPicPr>
          <p:cNvPr id="1030" name="Picture 6" descr="圖片1">
            <a:extLst>
              <a:ext uri="{FF2B5EF4-FFF2-40B4-BE49-F238E27FC236}">
                <a16:creationId xmlns:a16="http://schemas.microsoft.com/office/drawing/2014/main" id="{A01F3F03-5940-8444-E574-F1F04576052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957" y="1591271"/>
            <a:ext cx="5801473" cy="38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B738CE-21FF-D62A-A25D-B008F414503C}"/>
              </a:ext>
            </a:extLst>
          </p:cNvPr>
          <p:cNvSpPr txBox="1"/>
          <p:nvPr/>
        </p:nvSpPr>
        <p:spPr>
          <a:xfrm>
            <a:off x="6108699" y="5530424"/>
            <a:ext cx="473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Oxygen Mono" panose="02000509030000090004" pitchFamily="49" charset="0"/>
              </a:rPr>
              <a:t>“lip” or “forest” or “tree</a:t>
            </a:r>
            <a:r>
              <a:rPr kumimoji="1" lang="zh-CN" altLang="en-US" dirty="0">
                <a:latin typeface="Oxygen Mono" panose="02000509030000090004" pitchFamily="49" charset="0"/>
              </a:rPr>
              <a:t> </a:t>
            </a:r>
            <a:r>
              <a:rPr kumimoji="1" lang="en-US" altLang="zh-CN" dirty="0">
                <a:latin typeface="Oxygen Mono" panose="02000509030000090004" pitchFamily="49" charset="0"/>
              </a:rPr>
              <a:t>root”?</a:t>
            </a:r>
            <a:endParaRPr kumimoji="1" lang="zh-CN" altLang="en-US" dirty="0">
              <a:latin typeface="Oxygen Mono" panose="0200050903000009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5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9C13D-A8A0-31D2-39C7-D2A6C6A0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20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EB2EDB-A073-EB53-78E8-33EFE97D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RegMixup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A5A23D-8A09-9C1F-4245-9912E0E47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Maximizing a soft proxy to entropy(</a:t>
            </a:r>
            <a:r>
              <a:rPr lang="en-GB" sz="2000" dirty="0">
                <a:solidFill>
                  <a:srgbClr val="162D77"/>
                </a:solidFill>
              </a:rPr>
              <a:t>knowingly unknowing the unknown</a:t>
            </a:r>
            <a:r>
              <a:rPr lang="en-GB" dirty="0"/>
              <a:t>) </a:t>
            </a:r>
          </a:p>
          <a:p>
            <a:endParaRPr lang="en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FCE588-9AC9-06B4-418B-AAC6306D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64" y="1868211"/>
            <a:ext cx="4991236" cy="46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818BD-99AB-BAD4-DC1F-7A6B2C59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21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D0BA07-CE13-F5AE-EC87-8E124C5A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C5881-D74B-56B7-01F9-AB63408E4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RegMixup</a:t>
            </a:r>
            <a:r>
              <a:rPr lang="en-GB" dirty="0"/>
              <a:t> Improves Accuracy on In-distribution and Covariate-shift Samples </a:t>
            </a:r>
          </a:p>
          <a:p>
            <a:pPr lvl="1"/>
            <a:r>
              <a:rPr lang="en-GB" sz="1800" b="0" dirty="0">
                <a:effectLst/>
                <a:latin typeface="NimbusRomNo9L"/>
              </a:rPr>
              <a:t>Small-scale (CIFAR) Experiments on In-distribution Data </a:t>
            </a:r>
            <a:endParaRPr lang="en-GB" dirty="0"/>
          </a:p>
          <a:p>
            <a:pPr lvl="1"/>
            <a:r>
              <a:rPr lang="en-GB" sz="1800" b="0" dirty="0">
                <a:effectLst/>
                <a:latin typeface="NimbusRomNo9L"/>
              </a:rPr>
              <a:t>Small-scale (CIFAR) Covariate Shift Experiments</a:t>
            </a:r>
          </a:p>
          <a:p>
            <a:pPr lvl="1"/>
            <a:r>
              <a:rPr lang="en-GB" sz="1800" b="0" dirty="0">
                <a:effectLst/>
                <a:latin typeface="NimbusRomNo9L"/>
              </a:rPr>
              <a:t>Large-scale (ImageNet-1K) Experiments on in-distribution Data</a:t>
            </a:r>
          </a:p>
          <a:p>
            <a:pPr lvl="1"/>
            <a:r>
              <a:rPr lang="en-GB" sz="1800" b="0" dirty="0">
                <a:effectLst/>
                <a:latin typeface="NimbusRomNo9L"/>
              </a:rPr>
              <a:t>Large-scale (ImageNet-1K) Covariate Shift Experiments 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7D5A3-6C90-5BC6-0D1D-AEB07938A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6"/>
          <a:stretch/>
        </p:blipFill>
        <p:spPr>
          <a:xfrm>
            <a:off x="539750" y="3543300"/>
            <a:ext cx="4365929" cy="2998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627CF2-969D-68B8-9810-9D96A4AE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684" y="3785886"/>
            <a:ext cx="48895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48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1632A-2280-6798-FBDB-4828D7F8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22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281BC-CEC0-A313-F14D-B1907724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RegMixup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6D69E-BB43-6B3F-F2C1-FE7FC0E54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Out-of-Distribution Detection Experiments </a:t>
            </a:r>
          </a:p>
          <a:p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B91C6-0B41-A61B-E148-CCEA49D3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96313"/>
            <a:ext cx="7772400" cy="27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30482F-DF16-95CF-C444-230B8D12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23</a:t>
            </a:fld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F11A9D5-EB1D-0683-E55A-AB934DE0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A8C958-AEF0-D70A-0B54-EB772C2A0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Mixup</a:t>
            </a:r>
            <a:r>
              <a:rPr kumimoji="1" lang="en-US" altLang="zh-CN" dirty="0"/>
              <a:t> &amp; </a:t>
            </a:r>
            <a:r>
              <a:rPr kumimoji="1" lang="en-US" altLang="zh-CN" dirty="0" err="1"/>
              <a:t>RegMixup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en-US" altLang="zh-CN" i="1" u="sng" dirty="0"/>
              <a:t>Regularization</a:t>
            </a:r>
            <a:r>
              <a:rPr kumimoji="1" lang="en-US" altLang="zh-CN" dirty="0"/>
              <a:t>: </a:t>
            </a:r>
            <a:r>
              <a:rPr kumimoji="1" lang="en-US" altLang="zh-CN" dirty="0" err="1"/>
              <a:t>Mixup</a:t>
            </a:r>
            <a:r>
              <a:rPr kumimoji="1" lang="en-US" altLang="zh-CN" dirty="0"/>
              <a:t> and </a:t>
            </a:r>
            <a:r>
              <a:rPr kumimoji="1" lang="en-US" altLang="zh-CN" dirty="0" err="1"/>
              <a:t>RegMixup</a:t>
            </a:r>
            <a:r>
              <a:rPr kumimoji="1" lang="en-US" altLang="zh-CN" dirty="0"/>
              <a:t> are extremely good at regularizing ML models for Computer Vision tasks. </a:t>
            </a:r>
          </a:p>
          <a:p>
            <a:pPr lvl="1"/>
            <a:r>
              <a:rPr kumimoji="1" lang="en-US" altLang="zh-CN" i="1" u="sng" dirty="0"/>
              <a:t>Simplicity and speed</a:t>
            </a:r>
            <a:endParaRPr kumimoji="1" lang="en-US" altLang="zh-CN" dirty="0"/>
          </a:p>
          <a:p>
            <a:r>
              <a:rPr kumimoji="1" lang="en-US" altLang="zh-CN" dirty="0"/>
              <a:t>A question: how to use these trick on discreate data, text, code…?</a:t>
            </a:r>
          </a:p>
          <a:p>
            <a:r>
              <a:rPr kumimoji="1" lang="en-US" altLang="zh-CN" dirty="0"/>
              <a:t>An idea</a:t>
            </a:r>
          </a:p>
          <a:p>
            <a:pPr lvl="1"/>
            <a:r>
              <a:rPr kumimoji="1" lang="en-US" altLang="zh-CN" dirty="0"/>
              <a:t>Understanding the connection between input perturbation and label noise/ adversarial example and noisy label</a:t>
            </a:r>
          </a:p>
          <a:p>
            <a:pPr lvl="2"/>
            <a:r>
              <a:rPr kumimoji="1" lang="en-US" altLang="zh-CN" dirty="0"/>
              <a:t>From an input perspective: add a noise to mislead neural network</a:t>
            </a:r>
          </a:p>
          <a:p>
            <a:pPr lvl="2"/>
            <a:r>
              <a:rPr kumimoji="1" lang="en-US" altLang="zh-CN" dirty="0"/>
              <a:t>From an label perspective: adversarial example is a mislabeled example</a:t>
            </a:r>
          </a:p>
          <a:p>
            <a:pPr lvl="2"/>
            <a:r>
              <a:rPr kumimoji="1" lang="en-US" altLang="zh-CN" dirty="0"/>
              <a:t>We can analyze whether adversarial example is instance-independent label noise or instance-dependent label noise</a:t>
            </a:r>
          </a:p>
          <a:p>
            <a:pPr lvl="1"/>
            <a:endParaRPr kumimoji="1"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7DECA8-86E8-E7BC-A0ED-DA24CED0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4566830"/>
            <a:ext cx="5255260" cy="21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98E9DEE-574E-0409-9585-7981CC7F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1968" y="6365205"/>
            <a:ext cx="2743200" cy="365125"/>
          </a:xfrm>
        </p:spPr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3</a:t>
            </a:fld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AD509DD-9DC9-ACA7-5A04-E6DF492D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Noisy Labels</a:t>
            </a:r>
            <a:endParaRPr kumimoji="1" lang="zh-CN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C3D068-F7C3-7002-8E20-9F74E48A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ratio of corrupted labels in real-world datasets is reported to range from 8.0% to 38.5%.</a:t>
            </a:r>
            <a:r>
              <a:rPr lang="en-US" dirty="0"/>
              <a:t>[1,2]</a:t>
            </a:r>
            <a:endParaRPr lang="en-GB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pPr marL="0" indent="0">
              <a:buNone/>
            </a:pPr>
            <a:endParaRPr lang="en-CN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AD3F0A-1F14-F20E-7386-FBE2E3B40F7F}"/>
              </a:ext>
            </a:extLst>
          </p:cNvPr>
          <p:cNvGrpSpPr/>
          <p:nvPr/>
        </p:nvGrpSpPr>
        <p:grpSpPr>
          <a:xfrm>
            <a:off x="1638431" y="1752241"/>
            <a:ext cx="8915137" cy="4129567"/>
            <a:chOff x="1270263" y="1623495"/>
            <a:chExt cx="9651473" cy="4715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1B864D-8D45-F42D-1FAD-E8F2996F1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263" y="2017164"/>
              <a:ext cx="9651473" cy="393461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FEB100-7977-E315-C14A-5850BC9F01F9}"/>
                </a:ext>
              </a:extLst>
            </p:cNvPr>
            <p:cNvGrpSpPr/>
            <p:nvPr/>
          </p:nvGrpSpPr>
          <p:grpSpPr>
            <a:xfrm>
              <a:off x="2075528" y="1623495"/>
              <a:ext cx="8605110" cy="381501"/>
              <a:chOff x="2075528" y="1623495"/>
              <a:chExt cx="8605110" cy="38150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D0DE15-7F3D-D599-FC78-DE956D7E91BA}"/>
                  </a:ext>
                </a:extLst>
              </p:cNvPr>
              <p:cNvSpPr txBox="1"/>
              <p:nvPr/>
            </p:nvSpPr>
            <p:spPr>
              <a:xfrm>
                <a:off x="2075528" y="1625548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>
                    <a:latin typeface="Oxygen Mono" panose="02000509030000090004" pitchFamily="49" charset="77"/>
                  </a:rPr>
                  <a:t>cat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E8ED63-B6B8-3555-ADA2-5FF4B5BCA06D}"/>
                  </a:ext>
                </a:extLst>
              </p:cNvPr>
              <p:cNvSpPr txBox="1"/>
              <p:nvPr/>
            </p:nvSpPr>
            <p:spPr>
              <a:xfrm>
                <a:off x="3632771" y="1623495"/>
                <a:ext cx="1149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>
                    <a:latin typeface="Oxygen Mono" panose="02000509030000090004" pitchFamily="49" charset="77"/>
                  </a:rPr>
                  <a:t>hamster</a:t>
                </a: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96D0DE15-7F3D-D599-FC78-DE956D7E91BA}"/>
                  </a:ext>
                </a:extLst>
              </p:cNvPr>
              <p:cNvSpPr txBox="1"/>
              <p:nvPr/>
            </p:nvSpPr>
            <p:spPr>
              <a:xfrm>
                <a:off x="5810374" y="1635664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N" dirty="0">
                    <a:latin typeface="Oxygen Mono" panose="02000509030000090004" pitchFamily="49" charset="77"/>
                  </a:rPr>
                  <a:t>wolf</a:t>
                </a:r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96D0DE15-7F3D-D599-FC78-DE956D7E91BA}"/>
                  </a:ext>
                </a:extLst>
              </p:cNvPr>
              <p:cNvSpPr txBox="1"/>
              <p:nvPr/>
            </p:nvSpPr>
            <p:spPr>
              <a:xfrm>
                <a:off x="7432414" y="1635664"/>
                <a:ext cx="1011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N" dirty="0">
                    <a:latin typeface="Oxygen Mono" panose="02000509030000090004" pitchFamily="49" charset="77"/>
                  </a:rPr>
                  <a:t>jaguar</a:t>
                </a: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60977B09-3C5E-858E-49E2-B78619C16878}"/>
                  </a:ext>
                </a:extLst>
              </p:cNvPr>
              <p:cNvSpPr txBox="1"/>
              <p:nvPr/>
            </p:nvSpPr>
            <p:spPr>
              <a:xfrm>
                <a:off x="9117390" y="1635664"/>
                <a:ext cx="1563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N" dirty="0">
                    <a:latin typeface="Oxygen Mono" panose="02000509030000090004" pitchFamily="49" charset="77"/>
                  </a:rPr>
                  <a:t>chimpanzee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998EB8-CEE3-80CF-5B1E-D65A254A20B9}"/>
                </a:ext>
              </a:extLst>
            </p:cNvPr>
            <p:cNvGrpSpPr/>
            <p:nvPr/>
          </p:nvGrpSpPr>
          <p:grpSpPr>
            <a:xfrm>
              <a:off x="2006600" y="5970035"/>
              <a:ext cx="8619366" cy="369332"/>
              <a:chOff x="2006600" y="5970035"/>
              <a:chExt cx="8619366" cy="3693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F49046-5360-8384-D6B0-7088FA76ADFF}"/>
                  </a:ext>
                </a:extLst>
              </p:cNvPr>
              <p:cNvSpPr txBox="1"/>
              <p:nvPr/>
            </p:nvSpPr>
            <p:spPr>
              <a:xfrm>
                <a:off x="2006600" y="5970035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>
                    <a:latin typeface="Oxygen Mono" panose="02000509030000090004" pitchFamily="49" charset="77"/>
                  </a:rPr>
                  <a:t>lynx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812DBE-EB27-1B2F-FD31-D2A1BB4D0ABB}"/>
                  </a:ext>
                </a:extLst>
              </p:cNvPr>
              <p:cNvSpPr txBox="1"/>
              <p:nvPr/>
            </p:nvSpPr>
            <p:spPr>
              <a:xfrm>
                <a:off x="3425984" y="5970035"/>
                <a:ext cx="1563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Oxygen Mono" panose="02000509030000090004" pitchFamily="49" charset="77"/>
                  </a:rPr>
                  <a:t>G</a:t>
                </a:r>
                <a:r>
                  <a:rPr lang="en-CN" dirty="0">
                    <a:latin typeface="Oxygen Mono" panose="02000509030000090004" pitchFamily="49" charset="77"/>
                  </a:rPr>
                  <a:t>uinea pig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341DCB-4092-FB76-2434-9E0E085F4C20}"/>
                  </a:ext>
                </a:extLst>
              </p:cNvPr>
              <p:cNvSpPr txBox="1"/>
              <p:nvPr/>
            </p:nvSpPr>
            <p:spPr>
              <a:xfrm>
                <a:off x="5672517" y="5970035"/>
                <a:ext cx="1011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Oxygen Mono" panose="02000509030000090004" pitchFamily="49" charset="77"/>
                  </a:rPr>
                  <a:t>coyote</a:t>
                </a:r>
                <a:endParaRPr lang="en-CN" dirty="0">
                  <a:latin typeface="Oxygen Mono" panose="02000509030000090004" pitchFamily="49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FE9ACA-2544-9B4A-1604-A854AD0E58C4}"/>
                  </a:ext>
                </a:extLst>
              </p:cNvPr>
              <p:cNvSpPr txBox="1"/>
              <p:nvPr/>
            </p:nvSpPr>
            <p:spPr>
              <a:xfrm>
                <a:off x="7367617" y="5970035"/>
                <a:ext cx="1149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Oxygen Mono" panose="02000509030000090004" pitchFamily="49" charset="77"/>
                  </a:rPr>
                  <a:t>cheetah</a:t>
                </a:r>
                <a:endParaRPr lang="en-CN" dirty="0">
                  <a:latin typeface="Oxygen Mono" panose="02000509030000090004" pitchFamily="49" charset="77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72DD26-4F0E-8117-92AA-8A3CDDD70FE8}"/>
                  </a:ext>
                </a:extLst>
              </p:cNvPr>
              <p:cNvSpPr txBox="1"/>
              <p:nvPr/>
            </p:nvSpPr>
            <p:spPr>
              <a:xfrm>
                <a:off x="9200576" y="5970035"/>
                <a:ext cx="14253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Oxygen Mono" panose="02000509030000090004" pitchFamily="49" charset="77"/>
                  </a:rPr>
                  <a:t>orangutan</a:t>
                </a:r>
                <a:endParaRPr lang="en-CN" dirty="0">
                  <a:latin typeface="Oxygen Mono" panose="02000509030000090004" pitchFamily="49" charset="7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23DABC3-0C93-9974-A212-D4B93DBBF4B9}"/>
              </a:ext>
            </a:extLst>
          </p:cNvPr>
          <p:cNvSpPr txBox="1"/>
          <p:nvPr/>
        </p:nvSpPr>
        <p:spPr>
          <a:xfrm>
            <a:off x="91228" y="6316936"/>
            <a:ext cx="106907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[1] K.-H. 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Lee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, </a:t>
            </a:r>
            <a:r>
              <a:rPr lang="en-GB" sz="1200" dirty="0" err="1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CleanNet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: Transfer learning for scalable image classifier training with label noise,CVPR’18 </a:t>
            </a:r>
          </a:p>
          <a:p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[2]</a:t>
            </a:r>
            <a:r>
              <a:rPr lang="en-GB" sz="1200" dirty="0">
                <a:latin typeface="Oxygen Mono" panose="02000509030000090004" pitchFamily="49" charset="77"/>
                <a:ea typeface="Latin Modern Math" panose="02000503000000000000" pitchFamily="2" charset="77"/>
              </a:rPr>
              <a:t> H. Song </a:t>
            </a:r>
            <a:r>
              <a:rPr lang="en-GB" sz="1200" i="1" dirty="0">
                <a:latin typeface="Oxygen Mono" panose="02000509030000090004" pitchFamily="49" charset="77"/>
                <a:ea typeface="Latin Modern Math" panose="02000503000000000000" pitchFamily="2" charset="77"/>
              </a:rPr>
              <a:t>et al.</a:t>
            </a:r>
            <a:r>
              <a:rPr lang="en-GB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SELFIE: Refurbishing unclean samples for robust deep learning </a:t>
            </a:r>
            <a:r>
              <a:rPr lang="en-CN" sz="1200" dirty="0">
                <a:effectLst/>
                <a:latin typeface="Oxygen Mono" panose="02000509030000090004" pitchFamily="49" charset="77"/>
                <a:ea typeface="Latin Modern Math" panose="02000503000000000000" pitchFamily="2" charset="77"/>
              </a:rPr>
              <a:t>, PMLR’19</a:t>
            </a:r>
            <a:endParaRPr lang="en-GB" sz="1200" dirty="0">
              <a:effectLst/>
              <a:latin typeface="Oxygen Mono" panose="02000509030000090004" pitchFamily="49" charset="77"/>
              <a:ea typeface="Latin Modern Math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120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AADAB8-91E5-DA9A-D0A9-50B6CAA6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4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09D32D-DE8D-AC9D-9A76-62714EB0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Noisy Labels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0DBCB-3E99-2F0B-7881-6722928B6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DNNs can easily fit an entire training dataset with any ratio of corrupted labels, which eventually resulted in poor generalizability on a test dataset. </a:t>
            </a:r>
          </a:p>
          <a:p>
            <a:r>
              <a:rPr lang="en-GB" dirty="0"/>
              <a:t>Regularization: data augmentation, weight decay, dropout …  </a:t>
            </a:r>
          </a:p>
          <a:p>
            <a:endParaRPr lang="en-CN" dirty="0"/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C6C7234C-95C3-BD66-57C3-4591A7981443}"/>
              </a:ext>
            </a:extLst>
          </p:cNvPr>
          <p:cNvSpPr txBox="1"/>
          <p:nvPr/>
        </p:nvSpPr>
        <p:spPr>
          <a:xfrm>
            <a:off x="4814105" y="5909766"/>
            <a:ext cx="6825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altLang="zh-CN" sz="1400" dirty="0">
                <a:latin typeface="Latin Modern Math" panose="02000503000000000000" pitchFamily="2" charset="0"/>
                <a:ea typeface="Latin Modern Math" panose="02000503000000000000" pitchFamily="2" charset="0"/>
              </a:rPr>
              <a:t>Fig2. Convergence curves of training and test accuracy when training WideResNet-16-8 using a standard training method on the CIFAR-100 dataset with the symmetric noise of 40%.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499BE-43E4-7258-F53F-B26C4B9A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105" y="3201362"/>
            <a:ext cx="7037786" cy="2708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08C4E-29CA-8570-55FF-15783AAE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09" y="3134113"/>
            <a:ext cx="3877946" cy="2775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08727-4653-2CBD-DA73-E5B0AE920DF7}"/>
              </a:ext>
            </a:extLst>
          </p:cNvPr>
          <p:cNvSpPr txBox="1"/>
          <p:nvPr/>
        </p:nvSpPr>
        <p:spPr>
          <a:xfrm>
            <a:off x="204216" y="5990442"/>
            <a:ext cx="460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latin typeface="Latin Modern Math" panose="02000503000000000000" pitchFamily="2" charset="77"/>
                <a:ea typeface="Latin Modern Math" panose="02000503000000000000" pitchFamily="2" charset="77"/>
              </a:rPr>
              <a:t>Fig1. </a:t>
            </a:r>
            <a:r>
              <a:rPr lang="en-GB" sz="1400" dirty="0">
                <a:latin typeface="Latin Modern Math" panose="02000503000000000000" pitchFamily="2" charset="77"/>
                <a:ea typeface="Latin Modern Math" panose="02000503000000000000" pitchFamily="2" charset="77"/>
              </a:rPr>
              <a:t>Effects of implicit regularization on generalization performance.</a:t>
            </a:r>
            <a:endParaRPr lang="en-CN" sz="1400" dirty="0">
              <a:latin typeface="Latin Modern Math" panose="02000503000000000000" pitchFamily="2" charset="77"/>
              <a:ea typeface="Latin Modern Math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80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687D22-27D5-00CD-B4BA-23B1F60B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5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1CAA1-067D-1ABA-D0EA-47A81F9C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Noisy Labels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B94D3-5423-6623-A231-649EC8491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N" dirty="0"/>
              <a:t>Classification</a:t>
            </a:r>
          </a:p>
          <a:p>
            <a:pPr lvl="1"/>
            <a:r>
              <a:rPr lang="en-CN" dirty="0"/>
              <a:t>Instance-independent label noise</a:t>
            </a:r>
          </a:p>
          <a:p>
            <a:pPr marL="914400" lvl="2" indent="0">
              <a:buNone/>
            </a:pPr>
            <a:r>
              <a:rPr lang="en-GB" dirty="0"/>
              <a:t>Assume the corruption process is conditionally independent of data feature</a:t>
            </a:r>
            <a:endParaRPr lang="en-GB" sz="1800" dirty="0"/>
          </a:p>
          <a:p>
            <a:pPr marL="914400" lvl="2" indent="0">
              <a:buNone/>
            </a:pPr>
            <a:r>
              <a:rPr lang="en-GB" dirty="0"/>
              <a:t>noise  transition matrix 		 , where  </a:t>
            </a:r>
          </a:p>
          <a:p>
            <a:pPr marL="914400" lvl="2" indent="0">
              <a:buNone/>
            </a:pPr>
            <a:endParaRPr lang="en-CN" dirty="0"/>
          </a:p>
          <a:p>
            <a:pPr lvl="1"/>
            <a:endParaRPr lang="en-CN" dirty="0"/>
          </a:p>
          <a:p>
            <a:pPr lvl="1"/>
            <a:endParaRPr lang="en-CN" dirty="0"/>
          </a:p>
          <a:p>
            <a:pPr lvl="1"/>
            <a:endParaRPr lang="en-CN" dirty="0"/>
          </a:p>
          <a:p>
            <a:pPr lvl="1"/>
            <a:endParaRPr lang="en-CN" dirty="0"/>
          </a:p>
          <a:p>
            <a:pPr lvl="1"/>
            <a:endParaRPr lang="en-CN" dirty="0"/>
          </a:p>
          <a:p>
            <a:pPr marL="515938" lvl="1" indent="0">
              <a:buNone/>
            </a:pPr>
            <a:endParaRPr lang="en-CN" dirty="0"/>
          </a:p>
          <a:p>
            <a:pPr marL="515938" lvl="1" indent="0">
              <a:buNone/>
            </a:pPr>
            <a:r>
              <a:rPr lang="en-GB" dirty="0"/>
              <a:t>	</a:t>
            </a:r>
            <a:r>
              <a:rPr lang="en-GB" dirty="0">
                <a:latin typeface="Oxygen Mono" panose="02000509030000090004" pitchFamily="49" charset="77"/>
              </a:rPr>
              <a:t>a “dog” is more likely to be confused with a “cat” than with a “fish.” </a:t>
            </a:r>
          </a:p>
          <a:p>
            <a:pPr marL="515938" lvl="1" indent="0">
              <a:buNone/>
            </a:pPr>
            <a:endParaRPr lang="en-CN" dirty="0"/>
          </a:p>
          <a:p>
            <a:pPr lvl="1"/>
            <a:r>
              <a:rPr lang="en-CN" dirty="0"/>
              <a:t>Instance-dependent label noise</a:t>
            </a:r>
          </a:p>
          <a:p>
            <a:pPr lvl="2"/>
            <a:endParaRPr lang="en-C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0972F4-031F-CD52-84C7-C03A90B1819E}"/>
              </a:ext>
            </a:extLst>
          </p:cNvPr>
          <p:cNvGrpSpPr/>
          <p:nvPr/>
        </p:nvGrpSpPr>
        <p:grpSpPr>
          <a:xfrm>
            <a:off x="3981577" y="2325524"/>
            <a:ext cx="4406519" cy="1727275"/>
            <a:chOff x="3981577" y="2947316"/>
            <a:chExt cx="4406519" cy="1727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50E2A9-2499-341A-7E58-1FDC0A1B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1577" y="2947316"/>
              <a:ext cx="4228846" cy="17272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39BD3F-B304-1A18-AC79-F90204ABAAB6}"/>
                </a:ext>
              </a:extLst>
            </p:cNvPr>
            <p:cNvSpPr/>
            <p:nvPr/>
          </p:nvSpPr>
          <p:spPr>
            <a:xfrm>
              <a:off x="4645152" y="3810953"/>
              <a:ext cx="3742944" cy="492823"/>
            </a:xfrm>
            <a:prstGeom prst="rect">
              <a:avLst/>
            </a:prstGeom>
            <a:noFill/>
            <a:ln w="28575">
              <a:solidFill>
                <a:srgbClr val="162D77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noFill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1610962-67B7-0D21-E9E1-8B773636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72" y="2006700"/>
            <a:ext cx="1133856" cy="226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77F1D9-5838-B969-5787-D24274F6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624" y="2018485"/>
            <a:ext cx="1587500" cy="20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6A82F8-960E-2158-9B56-5AF1C54FC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608" y="5297931"/>
            <a:ext cx="4304031" cy="4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2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82E217-5603-B047-B96B-41006C30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6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AA39F-23DD-EFF3-DE13-78431CBA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Noisy Labels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AD7FF-173C-CEA0-1346-F8057D4F1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Non-deep Learning Approaches </a:t>
            </a:r>
          </a:p>
          <a:p>
            <a:pPr lvl="1"/>
            <a:r>
              <a:rPr lang="en-GB" dirty="0"/>
              <a:t>Data Cleaning: excluding examples whose labels are likely to be corrupted </a:t>
            </a:r>
          </a:p>
          <a:p>
            <a:pPr lvl="2"/>
            <a:r>
              <a:rPr lang="en-GB" dirty="0"/>
              <a:t>Bagging or boosting methods: remove examples with higher weights because false-</a:t>
            </a:r>
            <a:r>
              <a:rPr lang="en-GB" dirty="0" err="1"/>
              <a:t>labeled</a:t>
            </a:r>
            <a:r>
              <a:rPr lang="en-GB" dirty="0"/>
              <a:t> examples tend to exhibit much higher weights than true-</a:t>
            </a:r>
            <a:r>
              <a:rPr lang="en-GB" dirty="0" err="1"/>
              <a:t>labeled</a:t>
            </a:r>
            <a:r>
              <a:rPr lang="en-GB" dirty="0"/>
              <a:t> examples </a:t>
            </a:r>
          </a:p>
          <a:p>
            <a:pPr lvl="2"/>
            <a:r>
              <a:rPr lang="en-GB" dirty="0"/>
              <a:t>k-nearest neighbour, outlier detection, and anomaly detection </a:t>
            </a:r>
          </a:p>
          <a:p>
            <a:pPr lvl="2"/>
            <a:r>
              <a:rPr lang="en-GB" dirty="0"/>
              <a:t>overly removes even the true</a:t>
            </a:r>
            <a:r>
              <a:rPr lang="en-US" altLang="zh-CN" dirty="0"/>
              <a:t>-</a:t>
            </a:r>
            <a:r>
              <a:rPr lang="en-GB" dirty="0" err="1"/>
              <a:t>labeled</a:t>
            </a:r>
            <a:r>
              <a:rPr lang="en-GB" dirty="0"/>
              <a:t> examples </a:t>
            </a:r>
          </a:p>
          <a:p>
            <a:pPr lvl="1"/>
            <a:r>
              <a:rPr lang="en-GB" dirty="0"/>
              <a:t>Surrogate Loss (0-1 loss function)</a:t>
            </a:r>
          </a:p>
          <a:p>
            <a:pPr lvl="2"/>
            <a:r>
              <a:rPr lang="en-GB" dirty="0"/>
              <a:t>use convex loss function to approximate the 0-1 loss function</a:t>
            </a:r>
          </a:p>
          <a:p>
            <a:pPr lvl="2"/>
            <a:r>
              <a:rPr lang="en-GB" dirty="0"/>
              <a:t>cannot support the multi-class classification task </a:t>
            </a:r>
          </a:p>
          <a:p>
            <a:pPr lvl="1"/>
            <a:r>
              <a:rPr lang="en-GB" dirty="0"/>
              <a:t>Probabilistic Method</a:t>
            </a:r>
          </a:p>
          <a:p>
            <a:pPr lvl="2"/>
            <a:r>
              <a:rPr lang="en-GB" dirty="0"/>
              <a:t>the distribution of features is helpful in solving the problem of learning from noisy labels</a:t>
            </a:r>
          </a:p>
          <a:p>
            <a:pPr lvl="2"/>
            <a:r>
              <a:rPr lang="en-GB" dirty="0"/>
              <a:t>Estimate each label’s confidence (convert hard label into soft label)</a:t>
            </a:r>
          </a:p>
          <a:p>
            <a:pPr lvl="2"/>
            <a:r>
              <a:rPr lang="en-GB" dirty="0"/>
              <a:t>exacerbate the overfitting issue (increased number of</a:t>
            </a:r>
          </a:p>
          <a:p>
            <a:pPr marL="914400" lvl="2" indent="0">
              <a:buNone/>
            </a:pPr>
            <a:r>
              <a:rPr lang="en-GB" dirty="0"/>
              <a:t>  model parameters) </a:t>
            </a:r>
          </a:p>
          <a:p>
            <a:pPr lvl="1"/>
            <a:r>
              <a:rPr lang="en-GB" dirty="0"/>
              <a:t>Model-based Method</a:t>
            </a:r>
          </a:p>
          <a:p>
            <a:pPr lvl="2"/>
            <a:r>
              <a:rPr lang="en-GB" dirty="0"/>
              <a:t>Penalize the mis-classified examples</a:t>
            </a:r>
          </a:p>
          <a:p>
            <a:pPr lvl="2"/>
            <a:r>
              <a:rPr lang="en-GB" dirty="0"/>
              <a:t>Infeasible to apply these methods to deep learning</a:t>
            </a:r>
          </a:p>
          <a:p>
            <a:endParaRPr lang="en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6E3DC-184F-05B6-DDD3-CCC23B9E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118" y="4575615"/>
            <a:ext cx="3162682" cy="21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9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EB3709-4B19-FE7F-2F23-E7379214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7</a:t>
            </a:fld>
            <a:endParaRPr kumimoji="1"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E52A9D0-451F-F756-DBDA-DFA914A6A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Noisy Labels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F2426D-1DA5-FAEF-56E3-6DB4C5C1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A high level research overview of robust deep learning for noisy labels</a:t>
            </a:r>
          </a:p>
          <a:p>
            <a:pPr lvl="1"/>
            <a:r>
              <a:rPr kumimoji="1" lang="en" altLang="zh-CN" b="1" dirty="0"/>
              <a:t>Robust Architecture</a:t>
            </a:r>
            <a:r>
              <a:rPr kumimoji="1" lang="en" altLang="zh-CN" dirty="0"/>
              <a:t>: adding a noise adaption layer at the top of an underlying DNN to learn label transition</a:t>
            </a:r>
          </a:p>
          <a:p>
            <a:pPr lvl="1"/>
            <a:r>
              <a:rPr kumimoji="1" lang="en" altLang="zh-CN" b="1" dirty="0"/>
              <a:t>Robust Regularization</a:t>
            </a:r>
            <a:r>
              <a:rPr kumimoji="1" lang="en" altLang="zh-CN" dirty="0"/>
              <a:t>: enforcing a DNN to overfit less to false-labeled examples explicitly or implicitly</a:t>
            </a:r>
          </a:p>
          <a:p>
            <a:pPr lvl="1"/>
            <a:r>
              <a:rPr kumimoji="1" lang="en" altLang="zh-CN" b="1" dirty="0"/>
              <a:t>Robust Loss Function</a:t>
            </a:r>
            <a:r>
              <a:rPr kumimoji="1" lang="en" altLang="zh-CN" dirty="0"/>
              <a:t>: improving the loss function</a:t>
            </a:r>
          </a:p>
          <a:p>
            <a:pPr lvl="1"/>
            <a:r>
              <a:rPr kumimoji="1" lang="en" altLang="zh-CN" b="1" dirty="0"/>
              <a:t>Loss Adjustment</a:t>
            </a:r>
            <a:r>
              <a:rPr kumimoji="1" lang="en" altLang="zh-CN" dirty="0"/>
              <a:t>: adjusting the loss value according to the confidence of a given loss(or label) by loss correction, loss reweighting, or label refurbishment</a:t>
            </a:r>
          </a:p>
          <a:p>
            <a:pPr lvl="1"/>
            <a:r>
              <a:rPr kumimoji="1" lang="en" altLang="zh-CN" b="1" dirty="0"/>
              <a:t>Sample Selection</a:t>
            </a:r>
            <a:r>
              <a:rPr kumimoji="1" lang="en" altLang="zh-CN" dirty="0"/>
              <a:t>: identifying true-labeled examples from noisy training data via multi-network or multi-round learning.</a:t>
            </a:r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5AC58-1DCD-ADDA-E60F-2DCDDF4E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06852"/>
            <a:ext cx="7772400" cy="19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9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9F090-4ED5-551E-EE17-86D7751E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8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64110A-AF74-CC9C-B99D-4857482D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Noisy Labels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6B1291-4C55-8D36-7AF1-7543EA9BC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Robust Architecture</a:t>
            </a:r>
          </a:p>
          <a:p>
            <a:pPr lvl="1"/>
            <a:r>
              <a:rPr lang="en-GB" dirty="0"/>
              <a:t>Discovering the underlying label transition pattern</a:t>
            </a:r>
          </a:p>
          <a:p>
            <a:pPr lvl="1"/>
            <a:r>
              <a:rPr lang="en-GB" dirty="0"/>
              <a:t>mimic the label transition behaviour in learning a DNN </a:t>
            </a:r>
          </a:p>
          <a:p>
            <a:pPr lvl="1"/>
            <a:endParaRPr lang="en-GB" dirty="0"/>
          </a:p>
          <a:p>
            <a:pPr lvl="1"/>
            <a:endParaRPr lang="en-C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C2DC33-B95A-5FC5-E239-2BED83AE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88" y="3721260"/>
            <a:ext cx="6592824" cy="2821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1558B6-8B5B-1A22-F749-F93702ABB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796" y="2197797"/>
            <a:ext cx="4788408" cy="14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8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BCCEDE-5B1B-9ECD-A216-3C45158B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 lang="en-US" altLang="zh-CN" smtClean="0">
                <a:ea typeface="CMU SERIF UPRIGHT ITALIC UPRIGH" panose="02000603000000000000" pitchFamily="2" charset="0"/>
              </a:rPr>
              <a:pPr/>
              <a:t>9</a:t>
            </a:fld>
            <a:endParaRPr kumimoji="1"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DBF002-D2FD-C663-1D81-B24605A0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Noisy Labels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54008-75F9-C625-48B6-A87099A93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Robust Regularization (imporve the generalization)</a:t>
            </a:r>
          </a:p>
          <a:p>
            <a:pPr lvl="1"/>
            <a:r>
              <a:rPr lang="en-GB" dirty="0"/>
              <a:t>E</a:t>
            </a:r>
            <a:r>
              <a:rPr lang="en-CN" dirty="0"/>
              <a:t>xplicit Regularization</a:t>
            </a:r>
          </a:p>
          <a:p>
            <a:pPr lvl="2"/>
            <a:r>
              <a:rPr lang="en-CN" dirty="0"/>
              <a:t>bilevel learning: </a:t>
            </a:r>
          </a:p>
          <a:p>
            <a:pPr lvl="3"/>
            <a:r>
              <a:rPr lang="en-CN" dirty="0"/>
              <a:t>use a clean validation dataset to regularize the overfitting</a:t>
            </a:r>
          </a:p>
          <a:p>
            <a:pPr lvl="3"/>
            <a:r>
              <a:rPr lang="en-GB" dirty="0"/>
              <a:t>A</a:t>
            </a:r>
            <a:r>
              <a:rPr lang="en-CN" dirty="0"/>
              <a:t>djust the weights on each mini-batch and selecting their values to minimize the error on the validation dataset</a:t>
            </a:r>
          </a:p>
          <a:p>
            <a:pPr lvl="2"/>
            <a:r>
              <a:rPr lang="en-GB" dirty="0"/>
              <a:t>P</a:t>
            </a:r>
            <a:r>
              <a:rPr lang="en-CN" dirty="0"/>
              <a:t>re-training:</a:t>
            </a:r>
          </a:p>
          <a:p>
            <a:pPr lvl="3"/>
            <a:r>
              <a:rPr lang="en-GB" dirty="0"/>
              <a:t>F</a:t>
            </a:r>
            <a:r>
              <a:rPr lang="en-CN" dirty="0"/>
              <a:t>ine-tuning on a pre-trained model provides a significant improvement in robustness compare with models trained from scratch</a:t>
            </a:r>
          </a:p>
          <a:p>
            <a:pPr lvl="1"/>
            <a:r>
              <a:rPr lang="en-CN" dirty="0"/>
              <a:t>Implicit Regularization</a:t>
            </a:r>
          </a:p>
          <a:p>
            <a:pPr lvl="2"/>
            <a:r>
              <a:rPr lang="en-GB" dirty="0"/>
              <a:t>A</a:t>
            </a:r>
            <a:r>
              <a:rPr lang="en-CN" dirty="0"/>
              <a:t>dversarial training</a:t>
            </a:r>
          </a:p>
          <a:p>
            <a:pPr lvl="2"/>
            <a:r>
              <a:rPr lang="en-GB" dirty="0"/>
              <a:t>L</a:t>
            </a:r>
            <a:r>
              <a:rPr lang="en-CN" dirty="0"/>
              <a:t>abel smoothing</a:t>
            </a:r>
          </a:p>
          <a:p>
            <a:pPr lvl="2"/>
            <a:r>
              <a:rPr lang="en-CN" dirty="0"/>
              <a:t>mixup</a:t>
            </a:r>
          </a:p>
          <a:p>
            <a:pPr lvl="1"/>
            <a:endParaRPr lang="en-CN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923A701F-5012-4E3A-8F27-89C8C7D2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70" y="4374241"/>
            <a:ext cx="5255260" cy="215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14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"/>
  <p:tag name="ORIGINALWIDTH" val="119"/>
  <p:tag name="OUTPUTTYPE" val="PDF"/>
  <p:tag name="IGUANATEXVERSION" val="160"/>
  <p:tag name="LATEXADDIN" val="\documentclass{article}&#10;\usepackage{amsmath}&#10;\pagestyle{empty}&#10;\begin{document}&#10;&#10;$R(f)=\int \ell (f(x),y)\mathrm{d}P(x,y)$&#10;&#10;&#10;\end{document}"/>
  <p:tag name="IGUANATEXSIZE" val="18"/>
  <p:tag name="IGUANATEXCURSOR" val="9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"/>
  <p:tag name="ORIGINALWIDTH" val="164"/>
  <p:tag name="OUTPUTTYPE" val="PDF"/>
  <p:tag name="IGUANATEXVERSION" val="160"/>
  <p:tag name="LATEXADDIN" val="\documentclass{article}&#10;\usepackage{amsmath}&#10;\pagestyle{empty}&#10;\begin{document}&#10;&#10;$\nu(\tilde{x}, \tilde{y}|x_i, y_i)=\mathcal{N}(\tilde{x}-x_i, \sigma^2)\delta(\tilde{y}=y_i)$&#10;&#10;&#10;\end{document}"/>
  <p:tag name="IGUANATEXSIZE" val="16"/>
  <p:tag name="IGUANATEXCURSOR" val="151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78"/>
  <p:tag name="OUTPUTTYPE" val="PDF"/>
  <p:tag name="IGUANATEXVERSION" val="160"/>
  <p:tag name="LATEXADDIN" val="\documentclass{article}&#10;\usepackage{amsmath}&#10;\pagestyle{empty}&#10;\begin{document}&#10;&#10;$\mathcal{D}_\nu=\{(\tilde{x_i}, \tilde{y_i})\}_{i=1}^n$&#10;&#10;&#10;\end{document}"/>
  <p:tag name="IGUANATEXSIZE" val="16"/>
  <p:tag name="IGUANATEXCURSOR" val="125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20"/>
  <p:tag name="OUTPUTTYPE" val="PDF"/>
  <p:tag name="IGUANATEXVERSION" val="160"/>
  <p:tag name="LATEXADDIN" val="\documentclass{article}&#10;\usepackage{amsmath}&#10;\pagestyle{empty}&#10;\begin{document}&#10;&#10;$R_\nu(f)=\frac{1}{n}\sum_{i=1}^n\ell (f(\tilde{x_i}), \tilde{y_i})$&#10;&#10;&#10;\end{document}"/>
  <p:tag name="IGUANATEXSIZE" val="18"/>
  <p:tag name="IGUANATEXCURSOR" val="14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"/>
  <p:tag name="ORIGINALWIDTH" val="265"/>
  <p:tag name="OUTPUTTYPE" val="PDF"/>
  <p:tag name="IGUANATEXVERSION" val="160"/>
  <p:tag name="LATEXADDIN" val="\documentclass{article}&#10;\usepackage{amsmath}&#10;\pagestyle{empty}&#10;\begin{document}&#10;&#10;$\tilde{x}=\lambda x_i+(1-\lambda)x_j$, where $x_i$, $x_j$ are raw input vectors,&#10;&#10;$\tilde{y}=\lambda y_i+(1-\lambda)y_j$, where $y_i$, $y_j$ are one-hot label encodings&#10;&#10;\end{document}"/>
  <p:tag name="IGUANATEXSIZE" val="16"/>
  <p:tag name="IGUANATEXCURSOR" val="250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30"/>
  <p:tag name="OUTPUTTYPE" val="PDF"/>
  <p:tag name="IGUANATEXVERSION" val="160"/>
  <p:tag name="LATEXADDIN" val="\documentclass{article}&#10;\usepackage{amsmath}&#10;\pagestyle{empty}&#10;\begin{document}&#10;&#10;$\lambda\sim\mathrm{Beta}(\alpha,\alpha)$, for $\alpha\in(0,\infty)$&#10;&#10;&#10;\end{document}"/>
  <p:tag name="IGUANATEXSIZE" val="16"/>
  <p:tag name="IGUANATEXCURSOR" val="14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19"/>
  <p:tag name="OUTPUTTYPE" val="PDF"/>
  <p:tag name="IGUANATEXVERSION" val="160"/>
  <p:tag name="LATEXADDIN" val="\documentclass{article}&#10;\usepackage{amsmath}&#10;\pagestyle{empty}&#10;\begin{document}&#10;&#10;$0.3\times$&#10;&#10;&#10;\end{document}"/>
  <p:tag name="IGUANATEXSIZE" val="16"/>
  <p:tag name="IGUANATEXCURSOR" val="91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"/>
  <p:tag name="ORIGINALWIDTH" val="27"/>
  <p:tag name="OUTPUTTYPE" val="PDF"/>
  <p:tag name="IGUANATEXVERSION" val="160"/>
  <p:tag name="LATEXADDIN" val="\documentclass{article}&#10;\usepackage{amsmath}&#10;\pagestyle{empty}&#10;\begin{document}&#10;&#10;$+0.7\times$&#10;&#10;&#10;\end{document}"/>
  <p:tag name="IGUANATEXSIZE" val="16"/>
  <p:tag name="IGUANATEXCURSOR" val="92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"/>
  <p:tag name="ORIGINALWIDTH" val="7"/>
  <p:tag name="OUTPUTTYPE" val="PDF"/>
  <p:tag name="IGUANATEXVERSION" val="160"/>
  <p:tag name="LATEXADDIN" val="\documentclass{article}&#10;\usepackage{amsmath}&#10;\pagestyle{empty}&#10;\begin{document}&#10;&#10;$=$&#10;&#10;&#10;\end{document}"/>
  <p:tag name="IGUANATEXSIZE" val="16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"/>
  <p:tag name="ORIGINALWIDTH" val="98"/>
  <p:tag name="OUTPUTTYPE" val="PDF"/>
  <p:tag name="IGUANATEXVERSION" val="160"/>
  <p:tag name="LATEXADDIN" val="\documentclass{article}&#10;\usepackage{amsmath}&#10;\pagestyle{empty}&#10;\begin{document}&#10;&#10;$0.3\times0+0.7\times1=0.7$&#10;&#10;&#10;\end{document}"/>
  <p:tag name="IGUANATEXSIZE" val="16"/>
  <p:tag name="IGUANATEXCURSOR" val="10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72"/>
  <p:tag name="OUTPUTTYPE" val="PDF"/>
  <p:tag name="IGUANATEXVERSION" val="160"/>
  <p:tag name="LATEXADDIN" val="\documentclass{article}&#10;\usepackage{amsmath}&#10;\pagestyle{empty}&#10;\begin{document}&#10;&#10;$f(x)=f_k(g_k(x))$&#10;&#10;&#10;\end{document}"/>
  <p:tag name="IGUANATEXSIZE" val="18"/>
  <p:tag name="IGUANATEXCURSOR" val="9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26"/>
  <p:tag name="OUTPUTTYPE" val="PDF"/>
  <p:tag name="IGUANATEXVERSION" val="160"/>
  <p:tag name="LATEXADDIN" val="\documentclass{article}&#10;\usepackage{amsmath}&#10;\pagestyle{empty}&#10;\begin{document}&#10;&#10;$f\in \mathcal{F}$&#10;&#10;&#10;\end{document}"/>
  <p:tag name="IGUANATEXSIZE" val="16"/>
  <p:tag name="IGUANATEXCURSOR" val="98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9"/>
  <p:tag name="OUTPUTTYPE" val="PDF"/>
  <p:tag name="IGUANATEXVERSION" val="160"/>
  <p:tag name="LATEXADDIN" val="\documentclass{article}&#10;\usepackage{amsmath}&#10;\pagestyle{empty}&#10;\begin{document}&#10;&#10;$g_k$&#10;&#10;&#10;\end{document}"/>
  <p:tag name="IGUANATEXSIZE" val="18"/>
  <p:tag name="IGUANATEXCURSOR" val="85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9"/>
  <p:tag name="OUTPUTTYPE" val="PDF"/>
  <p:tag name="IGUANATEXVERSION" val="160"/>
  <p:tag name="LATEXADDIN" val="\documentclass{article}&#10;\usepackage{amsmath}&#10;\pagestyle{empty}&#10;\begin{document}&#10;&#10;$f_k$&#10;&#10;&#10;\end{document}"/>
  <p:tag name="IGUANATEXSIZE" val="18"/>
  <p:tag name="IGUANATEXCURSOR" val="85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8"/>
  <p:tag name="OUTPUTTYPE" val="PDF"/>
  <p:tag name="IGUANATEXVERSION" val="160"/>
  <p:tag name="LATEXADDIN" val="\documentclass{article}&#10;\usepackage{amsmath}&#10;\pagestyle{empty}&#10;\begin{document}&#10;&#10;$f(x)$&#10;&#10;&#10;\end{document}"/>
  <p:tag name="IGUANATEXSIZE" val="18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5"/>
  <p:tag name="OUTPUTTYPE" val="PDF"/>
  <p:tag name="IGUANATEXVERSION" val="160"/>
  <p:tag name="LATEXADDIN" val="\documentclass{article}&#10;\usepackage{amsmath}&#10;\pagestyle{empty}&#10;\begin{document}&#10;&#10;$k$&#10;&#10;&#10;\end{document}"/>
  <p:tag name="IGUANATEXSIZE" val="18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91"/>
  <p:tag name="OUTPUTTYPE" val="PDF"/>
  <p:tag name="IGUANATEXVERSION" val="160"/>
  <p:tag name="LATEXADDIN" val="\documentclass{article}&#10;\usepackage{amsmath}&#10;\pagestyle{empty}&#10;\begin{document}&#10;&#10;$(\tilde{g_k},\tilde{y}):=(Mix_\lambda(g_k(x), g_k(x^\prime)), Mix_\lambda(y, y^\prime))$&#10;&#10;&#10;\end{document}"/>
  <p:tag name="IGUANATEXSIZE" val="18"/>
  <p:tag name="IGUANATEXCURSOR" val="15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"/>
  <p:tag name="ORIGINALWIDTH" val="265"/>
  <p:tag name="OUTPUTTYPE" val="PDF"/>
  <p:tag name="IGUANATEXVERSION" val="160"/>
  <p:tag name="LATEXADDIN" val="\documentclass{article}&#10;\usepackage{amsmath}&#10;\pagestyle{empty}&#10;\begin{document}&#10;&#10;$\tilde{x}=\lambda x_i+(1-\lambda)x_j$, where $x_i$, $x_j$ are raw input vectors,&#10;&#10;$\tilde{y}=\lambda y_i+(1-\lambda)y_j$, where $y_i$, $y_j$ are one-hot label encodings&#10;&#10;\end{document}"/>
  <p:tag name="IGUANATEXSIZE" val="16"/>
  <p:tag name="IGUANATEXCURSOR" val="250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30"/>
  <p:tag name="OUTPUTTYPE" val="PDF"/>
  <p:tag name="IGUANATEXVERSION" val="160"/>
  <p:tag name="LATEXADDIN" val="\documentclass{article}&#10;\usepackage{amsmath}&#10;\pagestyle{empty}&#10;\begin{document}&#10;&#10;$\lambda\sim\mathrm{Beta}(\alpha,\alpha)$, for $\alpha\in(0,\infty)$&#10;&#10;&#10;\end{document}"/>
  <p:tag name="IGUANATEXSIZE" val="16"/>
  <p:tag name="IGUANATEXCURSOR" val="14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231"/>
  <p:tag name="OUTPUTTYPE" val="PDF"/>
  <p:tag name="IGUANATEXVERSION" val="160"/>
  <p:tag name="LATEXADDIN" val="\documentclass{article}&#10;\usepackage{amsmath}&#10;\pagestyle{empty}&#10;\begin{document}&#10;&#10;$P(x,y)=\frac{1}{n}\sum_{i=1}^n(\gamma\delta_{x_i}(x)\delta_{y_i}(y)+(1-\gamma)P_{x_i,y_i}(x, y))$&#10;&#10;&#10;\end{document}"/>
  <p:tag name="IGUANATEXSIZE" val="18"/>
  <p:tag name="IGUANATEXCURSOR" val="176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57"/>
  <p:tag name="OUTPUTTYPE" val="PDF"/>
  <p:tag name="IGUANATEXVERSION" val="160"/>
  <p:tag name="LATEXADDIN" val="\documentclass{article}&#10;\usepackage{amsmath}&#10;\pagestyle{empty}&#10;\begin{document}&#10;&#10;$CE(p_\theta(\hat{y}|x_i),y_i)+\eta CE(p_\theta(\hat{y}|\bar{x_i}),\bar{y_i})$&#10;&#10;&#10;\end{document}"/>
  <p:tag name="IGUANATEXSIZE" val="18"/>
  <p:tag name="IGUANATEXCURSOR" val="11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"/>
  <p:tag name="ORIGINALWIDTH" val="6"/>
  <p:tag name="OUTPUTTYPE" val="PDF"/>
  <p:tag name="IGUANATEXVERSION" val="160"/>
  <p:tag name="LATEXADDIN" val="\documentclass{article}&#10;\usepackage{amsmath}&#10;\pagestyle{empty}&#10;\begin{document}&#10;&#10;$\alpha$&#10;&#10;&#10;\end{document}"/>
  <p:tag name="IGUANATEXSIZE" val="18"/>
  <p:tag name="IGUANATEXCURSOR" val="88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9"/>
  <p:tag name="OUTPUTTYPE" val="PDF"/>
  <p:tag name="IGUANATEXVERSION" val="160"/>
  <p:tag name="LATEXADDIN" val="\documentclass{article}&#10;\usepackage{amsmath}&#10;\pagestyle{empty}&#10;\begin{document}&#10;&#10;$X$&#10;&#10;&#10;\end{document}"/>
  <p:tag name="IGUANATEXSIZE" val="16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30"/>
  <p:tag name="OUTPUTTYPE" val="PDF"/>
  <p:tag name="IGUANATEXVERSION" val="160"/>
  <p:tag name="LATEXADDIN" val="\documentclass{article}&#10;\usepackage{amsmath}&#10;\pagestyle{empty}&#10;\begin{document}&#10;&#10;$\lambda\sim\mathrm{Beta}(\alpha,\alpha)$, for $\alpha\in(0,\infty)$&#10;&#10;&#10;\end{document}"/>
  <p:tag name="IGUANATEXSIZE" val="16"/>
  <p:tag name="IGUANATEXCURSOR" val="14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8"/>
  <p:tag name="OUTPUTTYPE" val="PDF"/>
  <p:tag name="IGUANATEXVERSION" val="160"/>
  <p:tag name="LATEXADDIN" val="\documentclass{article}&#10;\usepackage{amsmath}&#10;\pagestyle{empty}&#10;\begin{document}&#10;&#10;$Y$&#10;&#10;&#10;\end{document}"/>
  <p:tag name="IGUANATEXSIZE" val="16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73"/>
  <p:tag name="OUTPUTTYPE" val="PDF"/>
  <p:tag name="IGUANATEXVERSION" val="160"/>
  <p:tag name="LATEXADDIN" val="\documentclass{article}&#10;\usepackage{amsmath}&#10;\pagestyle{empty}&#10;\begin{document}&#10;&#10;$\mathcal{D}=\{(x_i, y_i)\}_{i=1}^n$&#10;&#10;&#10;\end{document}"/>
  <p:tag name="IGUANATEXSIZE" val="16"/>
  <p:tag name="IGUANATEXCURSOR" val="117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7"/>
  <p:tag name="OUTPUTTYPE" val="PDF"/>
  <p:tag name="IGUANATEXVERSION" val="160"/>
  <p:tag name="LATEXADDIN" val="\documentclass{article}&#10;\usepackage{amsmath}&#10;\pagestyle{empty}&#10;\begin{document}&#10;&#10;$P$&#10;&#10;&#10;\end{document}"/>
  <p:tag name="IGUANATEXSIZE" val="16"/>
  <p:tag name="IGUANATEXCURSOR" val="8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217"/>
  <p:tag name="OUTPUTTYPE" val="PDF"/>
  <p:tag name="IGUANATEXVERSION" val="160"/>
  <p:tag name="LATEXADDIN" val="\documentclass{article}&#10;\usepackage{amsmath}&#10;\pagestyle{empty}&#10;\begin{document}&#10;&#10;$R(f)=\int \ell (f(x),y)\mathrm{d}P_\delta(x,y) = \frac{1}{n}\sum_{i=1}^n\ell (f(x_i), y_i)$&#10;&#10;&#10;\end{document}"/>
  <p:tag name="IGUANATEXSIZE" val="18"/>
  <p:tag name="IGUANATEXCURSOR" val="173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52"/>
  <p:tag name="OUTPUTTYPE" val="PDF"/>
  <p:tag name="IGUANATEXVERSION" val="160"/>
  <p:tag name="LATEXADDIN" val="\documentclass{article}&#10;\usepackage{amsmath}&#10;\pagestyle{empty}&#10;\begin{document}&#10;&#10;$P_\delta(x,y) = \frac{1}{n}\sum_{i=1}^n \delta(x=x_i,y=y_i)$&#10;&#10;&#10;\end{document}"/>
  <p:tag name="IGUANATEXSIZE" val="16"/>
  <p:tag name="IGUANATEXCURSOR" val="121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34"/>
  <p:tag name="OUTPUTTYPE" val="PDF"/>
  <p:tag name="IGUANATEXVERSION" val="160"/>
  <p:tag name="LATEXADDIN" val="\documentclass{article}&#10;\usepackage{amsmath}&#10;\pagestyle{empty}&#10;\begin{document}&#10;&#10;$P_\nu(x,y) = \frac{1}{n}\sum_{i=1}^n \nu(\tilde{x}, \tilde{y}|x_i, y_i)$&#10;&#10;&#10;\end{document}"/>
  <p:tag name="IGUANATEXSIZE" val="16"/>
  <p:tag name="IGUANATEXCURSOR" val="152"/>
  <p:tag name="TRANSPARENCY" val="True"/>
  <p:tag name="LATEXENGINEID" val="0"/>
  <p:tag name="TEMPFOLDER" val="/private/var/folders/cr/ctm3dz117zb506qcmqc___gc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1104</Words>
  <Application>Microsoft Macintosh PowerPoint</Application>
  <PresentationFormat>Widescreen</PresentationFormat>
  <Paragraphs>195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NimbusRomNo9L</vt:lpstr>
      <vt:lpstr>PingFang SC</vt:lpstr>
      <vt:lpstr>汉仪正圆-55W</vt:lpstr>
      <vt:lpstr>系统字体常规体</vt:lpstr>
      <vt:lpstr>Arial</vt:lpstr>
      <vt:lpstr>Calibri</vt:lpstr>
      <vt:lpstr>CMU SERIF UPRIGHT ITALIC UPRIGH</vt:lpstr>
      <vt:lpstr>Gill Sans MT</vt:lpstr>
      <vt:lpstr>Latin Modern Math</vt:lpstr>
      <vt:lpstr>Oxygen Mono</vt:lpstr>
      <vt:lpstr>Office 主题​​</vt:lpstr>
      <vt:lpstr>PowerPoint Presentation</vt:lpstr>
      <vt:lpstr>Noisy Labels</vt:lpstr>
      <vt:lpstr>Noisy Labels</vt:lpstr>
      <vt:lpstr>Noisy Labels</vt:lpstr>
      <vt:lpstr>Noisy Labels</vt:lpstr>
      <vt:lpstr>Noisy Labels</vt:lpstr>
      <vt:lpstr>Noisy Labels</vt:lpstr>
      <vt:lpstr>Noisy Labels</vt:lpstr>
      <vt:lpstr>Noisy Labels</vt:lpstr>
      <vt:lpstr>Mixup</vt:lpstr>
      <vt:lpstr>Mixup</vt:lpstr>
      <vt:lpstr>Mixup</vt:lpstr>
      <vt:lpstr>Mixup</vt:lpstr>
      <vt:lpstr>Manifold Mixup</vt:lpstr>
      <vt:lpstr>Manifold Mixup</vt:lpstr>
      <vt:lpstr>Manifold Mixup</vt:lpstr>
      <vt:lpstr>Reg-mixup</vt:lpstr>
      <vt:lpstr>Reg-mixup</vt:lpstr>
      <vt:lpstr>RegMixup</vt:lpstr>
      <vt:lpstr>RegMixup</vt:lpstr>
      <vt:lpstr>RegMixup</vt:lpstr>
      <vt:lpstr>RegMixup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</dc:title>
  <dc:creator>莎莎 周</dc:creator>
  <cp:lastModifiedBy>莎莎 周</cp:lastModifiedBy>
  <cp:revision>90</cp:revision>
  <dcterms:created xsi:type="dcterms:W3CDTF">2023-04-20T12:15:20Z</dcterms:created>
  <dcterms:modified xsi:type="dcterms:W3CDTF">2023-05-21T08:29:08Z</dcterms:modified>
</cp:coreProperties>
</file>